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0" r:id="rId3"/>
    <p:sldId id="267" r:id="rId4"/>
    <p:sldId id="264" r:id="rId5"/>
    <p:sldId id="262" r:id="rId6"/>
    <p:sldId id="265" r:id="rId7"/>
    <p:sldId id="263" r:id="rId8"/>
    <p:sldId id="266" r:id="rId9"/>
    <p:sldId id="261" r:id="rId10"/>
  </p:sldIdLst>
  <p:sldSz cx="7620000" cy="5715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591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5" d="100"/>
          <a:sy n="95" d="100"/>
        </p:scale>
        <p:origin x="93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71500" y="935302"/>
            <a:ext cx="6477000" cy="1989667"/>
          </a:xfrm>
        </p:spPr>
        <p:txBody>
          <a:bodyPr anchor="b"/>
          <a:lstStyle>
            <a:lvl1pPr algn="ctr">
              <a:defRPr sz="5000"/>
            </a:lvl1pPr>
          </a:lstStyle>
          <a:p>
            <a:r>
              <a:rPr lang="en-US"/>
              <a:t>Click to edit Master title style</a:t>
            </a:r>
            <a:endParaRPr lang="en-US" dirty="0"/>
          </a:p>
        </p:txBody>
      </p:sp>
      <p:sp>
        <p:nvSpPr>
          <p:cNvPr id="3" name="Subtitle 2"/>
          <p:cNvSpPr>
            <a:spLocks noGrp="1"/>
          </p:cNvSpPr>
          <p:nvPr>
            <p:ph type="subTitle" idx="1"/>
          </p:nvPr>
        </p:nvSpPr>
        <p:spPr>
          <a:xfrm>
            <a:off x="952500" y="3001698"/>
            <a:ext cx="5715000" cy="1379802"/>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691AA2-44C5-436D-ABD6-2D364A0316A3}"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40246044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691AA2-44C5-436D-ABD6-2D364A0316A3}"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3120675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53063" y="304271"/>
            <a:ext cx="1643063"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23875" y="304271"/>
            <a:ext cx="4833938" cy="48431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691AA2-44C5-436D-ABD6-2D364A0316A3}"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3940669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691AA2-44C5-436D-ABD6-2D364A0316A3}"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3729248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9907" y="1424783"/>
            <a:ext cx="6572250" cy="2377281"/>
          </a:xfrm>
        </p:spPr>
        <p:txBody>
          <a:bodyPr anchor="b"/>
          <a:lstStyle>
            <a:lvl1pPr>
              <a:defRPr sz="5000"/>
            </a:lvl1pPr>
          </a:lstStyle>
          <a:p>
            <a:r>
              <a:rPr lang="en-US"/>
              <a:t>Click to edit Master title style</a:t>
            </a:r>
            <a:endParaRPr lang="en-US" dirty="0"/>
          </a:p>
        </p:txBody>
      </p:sp>
      <p:sp>
        <p:nvSpPr>
          <p:cNvPr id="3" name="Text Placeholder 2"/>
          <p:cNvSpPr>
            <a:spLocks noGrp="1"/>
          </p:cNvSpPr>
          <p:nvPr>
            <p:ph type="body" idx="1"/>
          </p:nvPr>
        </p:nvSpPr>
        <p:spPr>
          <a:xfrm>
            <a:off x="519907" y="3824554"/>
            <a:ext cx="6572250" cy="1250156"/>
          </a:xfrm>
        </p:spPr>
        <p:txBody>
          <a:bodyPr/>
          <a:lstStyle>
            <a:lvl1pPr marL="0" indent="0">
              <a:buNone/>
              <a:defRPr sz="2000">
                <a:solidFill>
                  <a:schemeClr val="tx1"/>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691AA2-44C5-436D-ABD6-2D364A0316A3}" type="datetimeFigureOut">
              <a:rPr lang="en-GB" smtClean="0"/>
              <a:t>09/01/2024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24800126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23875" y="1521354"/>
            <a:ext cx="32385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57625" y="1521354"/>
            <a:ext cx="3238500" cy="362611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691AA2-44C5-436D-ABD6-2D364A0316A3}" type="datetimeFigureOut">
              <a:rPr lang="en-GB" smtClean="0"/>
              <a:t>09/01/2024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34467471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4867" y="304272"/>
            <a:ext cx="657225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524868" y="1400969"/>
            <a:ext cx="3223617"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4" name="Content Placeholder 3"/>
          <p:cNvSpPr>
            <a:spLocks noGrp="1"/>
          </p:cNvSpPr>
          <p:nvPr>
            <p:ph sz="half" idx="2"/>
          </p:nvPr>
        </p:nvSpPr>
        <p:spPr>
          <a:xfrm>
            <a:off x="524868" y="2087563"/>
            <a:ext cx="3223617"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57625" y="1400969"/>
            <a:ext cx="3239493" cy="686593"/>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a:t>Click to edit Master text styles</a:t>
            </a:r>
          </a:p>
        </p:txBody>
      </p:sp>
      <p:sp>
        <p:nvSpPr>
          <p:cNvPr id="6" name="Content Placeholder 5"/>
          <p:cNvSpPr>
            <a:spLocks noGrp="1"/>
          </p:cNvSpPr>
          <p:nvPr>
            <p:ph sz="quarter" idx="4"/>
          </p:nvPr>
        </p:nvSpPr>
        <p:spPr>
          <a:xfrm>
            <a:off x="3857625" y="2087563"/>
            <a:ext cx="3239493" cy="307049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691AA2-44C5-436D-ABD6-2D364A0316A3}" type="datetimeFigureOut">
              <a:rPr lang="en-GB" smtClean="0"/>
              <a:t>09/01/2024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2187036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691AA2-44C5-436D-ABD6-2D364A0316A3}" type="datetimeFigureOut">
              <a:rPr lang="en-GB" smtClean="0"/>
              <a:t>09/01/2024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2777421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691AA2-44C5-436D-ABD6-2D364A0316A3}" type="datetimeFigureOut">
              <a:rPr lang="en-GB" smtClean="0"/>
              <a:t>09/01/2024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3495538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381000"/>
            <a:ext cx="2457648" cy="1333500"/>
          </a:xfrm>
        </p:spPr>
        <p:txBody>
          <a:bodyPr anchor="b"/>
          <a:lstStyle>
            <a:lvl1pPr>
              <a:defRPr sz="2667"/>
            </a:lvl1pPr>
          </a:lstStyle>
          <a:p>
            <a:r>
              <a:rPr lang="en-US"/>
              <a:t>Click to edit Master title style</a:t>
            </a:r>
            <a:endParaRPr lang="en-US" dirty="0"/>
          </a:p>
        </p:txBody>
      </p:sp>
      <p:sp>
        <p:nvSpPr>
          <p:cNvPr id="3" name="Content Placeholder 2"/>
          <p:cNvSpPr>
            <a:spLocks noGrp="1"/>
          </p:cNvSpPr>
          <p:nvPr>
            <p:ph idx="1"/>
          </p:nvPr>
        </p:nvSpPr>
        <p:spPr>
          <a:xfrm>
            <a:off x="3239493" y="822856"/>
            <a:ext cx="3857625" cy="4061354"/>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4868" y="1714500"/>
            <a:ext cx="2457648"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A8691AA2-44C5-436D-ABD6-2D364A0316A3}" type="datetimeFigureOut">
              <a:rPr lang="en-GB" smtClean="0"/>
              <a:t>09/01/2024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42102119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4868" y="381000"/>
            <a:ext cx="2457648" cy="1333500"/>
          </a:xfrm>
        </p:spPr>
        <p:txBody>
          <a:bodyPr anchor="b"/>
          <a:lstStyle>
            <a:lvl1pPr>
              <a:defRPr sz="2667"/>
            </a:lvl1pPr>
          </a:lstStyle>
          <a:p>
            <a:r>
              <a:rPr lang="en-US"/>
              <a:t>Click to edit Master title style</a:t>
            </a:r>
            <a:endParaRPr lang="en-US" dirty="0"/>
          </a:p>
        </p:txBody>
      </p:sp>
      <p:sp>
        <p:nvSpPr>
          <p:cNvPr id="3" name="Picture Placeholder 2"/>
          <p:cNvSpPr>
            <a:spLocks noGrp="1" noChangeAspect="1"/>
          </p:cNvSpPr>
          <p:nvPr>
            <p:ph type="pic" idx="1"/>
          </p:nvPr>
        </p:nvSpPr>
        <p:spPr>
          <a:xfrm>
            <a:off x="3239493" y="822856"/>
            <a:ext cx="3857625" cy="4061354"/>
          </a:xfrm>
        </p:spPr>
        <p:txBody>
          <a:bodyPr anchor="t"/>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r>
              <a:rPr lang="en-US"/>
              <a:t>Click icon to add picture</a:t>
            </a:r>
            <a:endParaRPr lang="en-US" dirty="0"/>
          </a:p>
        </p:txBody>
      </p:sp>
      <p:sp>
        <p:nvSpPr>
          <p:cNvPr id="4" name="Text Placeholder 3"/>
          <p:cNvSpPr>
            <a:spLocks noGrp="1"/>
          </p:cNvSpPr>
          <p:nvPr>
            <p:ph type="body" sz="half" idx="2"/>
          </p:nvPr>
        </p:nvSpPr>
        <p:spPr>
          <a:xfrm>
            <a:off x="524868" y="1714500"/>
            <a:ext cx="2457648" cy="3176323"/>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a:t>Click to edit Master text styles</a:t>
            </a:r>
          </a:p>
        </p:txBody>
      </p:sp>
      <p:sp>
        <p:nvSpPr>
          <p:cNvPr id="5" name="Date Placeholder 4"/>
          <p:cNvSpPr>
            <a:spLocks noGrp="1"/>
          </p:cNvSpPr>
          <p:nvPr>
            <p:ph type="dt" sz="half" idx="10"/>
          </p:nvPr>
        </p:nvSpPr>
        <p:spPr/>
        <p:txBody>
          <a:bodyPr/>
          <a:lstStyle/>
          <a:p>
            <a:fld id="{A8691AA2-44C5-436D-ABD6-2D364A0316A3}" type="datetimeFigureOut">
              <a:rPr lang="en-GB" smtClean="0"/>
              <a:t>09/01/2024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4F77BC-CF13-417E-AB3E-1AFB949071A8}" type="slidenum">
              <a:rPr lang="en-GB" smtClean="0"/>
              <a:t>‹#›</a:t>
            </a:fld>
            <a:endParaRPr lang="en-GB"/>
          </a:p>
        </p:txBody>
      </p:sp>
    </p:spTree>
    <p:extLst>
      <p:ext uri="{BB962C8B-B14F-4D97-AF65-F5344CB8AC3E}">
        <p14:creationId xmlns:p14="http://schemas.microsoft.com/office/powerpoint/2010/main" val="12277879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23875" y="304272"/>
            <a:ext cx="657225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23875" y="1521354"/>
            <a:ext cx="6572250" cy="36261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23875" y="5296960"/>
            <a:ext cx="1714500" cy="304271"/>
          </a:xfrm>
          <a:prstGeom prst="rect">
            <a:avLst/>
          </a:prstGeom>
        </p:spPr>
        <p:txBody>
          <a:bodyPr vert="horz" lIns="91440" tIns="45720" rIns="91440" bIns="45720" rtlCol="0" anchor="ctr"/>
          <a:lstStyle>
            <a:lvl1pPr algn="l">
              <a:defRPr sz="1000">
                <a:solidFill>
                  <a:schemeClr val="tx1">
                    <a:tint val="75000"/>
                  </a:schemeClr>
                </a:solidFill>
              </a:defRPr>
            </a:lvl1pPr>
          </a:lstStyle>
          <a:p>
            <a:fld id="{A8691AA2-44C5-436D-ABD6-2D364A0316A3}" type="datetimeFigureOut">
              <a:rPr lang="en-GB" smtClean="0"/>
              <a:t>09/01/2024</a:t>
            </a:fld>
            <a:endParaRPr lang="en-GB"/>
          </a:p>
        </p:txBody>
      </p:sp>
      <p:sp>
        <p:nvSpPr>
          <p:cNvPr id="5" name="Footer Placeholder 4"/>
          <p:cNvSpPr>
            <a:spLocks noGrp="1"/>
          </p:cNvSpPr>
          <p:nvPr>
            <p:ph type="ftr" sz="quarter" idx="3"/>
          </p:nvPr>
        </p:nvSpPr>
        <p:spPr>
          <a:xfrm>
            <a:off x="2524125" y="5296960"/>
            <a:ext cx="2571750" cy="304271"/>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81625" y="5296960"/>
            <a:ext cx="1714500" cy="304271"/>
          </a:xfrm>
          <a:prstGeom prst="rect">
            <a:avLst/>
          </a:prstGeom>
        </p:spPr>
        <p:txBody>
          <a:bodyPr vert="horz" lIns="91440" tIns="45720" rIns="91440" bIns="45720" rtlCol="0" anchor="ctr"/>
          <a:lstStyle>
            <a:lvl1pPr algn="r">
              <a:defRPr sz="1000">
                <a:solidFill>
                  <a:schemeClr val="tx1">
                    <a:tint val="75000"/>
                  </a:schemeClr>
                </a:solidFill>
              </a:defRPr>
            </a:lvl1pPr>
          </a:lstStyle>
          <a:p>
            <a:fld id="{014F77BC-CF13-417E-AB3E-1AFB949071A8}" type="slidenum">
              <a:rPr lang="en-GB" smtClean="0"/>
              <a:t>‹#›</a:t>
            </a:fld>
            <a:endParaRPr lang="en-GB"/>
          </a:p>
        </p:txBody>
      </p:sp>
    </p:spTree>
    <p:extLst>
      <p:ext uri="{BB962C8B-B14F-4D97-AF65-F5344CB8AC3E}">
        <p14:creationId xmlns:p14="http://schemas.microsoft.com/office/powerpoint/2010/main" val="15624941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5="http://schemas.microsoft.com/office/powerpoint/2012/main">
    <mc:Choice Requires="p15">
      <p:transition xmlns:p14="http://schemas.microsoft.com/office/powerpoint/2010/main" spd="slow" p14:dur="1250" advClick="0" advTm="3000">
        <p15:prstTrans prst="peelOff"/>
      </p:transition>
    </mc:Choice>
    <mc:Fallback xmlns="">
      <p:transition spd="slow" advClick="0" advTm="3000">
        <p:fade/>
      </p:transition>
    </mc:Fallback>
  </mc:AlternateContent>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logo for a church">
            <a:extLst>
              <a:ext uri="{FF2B5EF4-FFF2-40B4-BE49-F238E27FC236}">
                <a16:creationId xmlns:a16="http://schemas.microsoft.com/office/drawing/2014/main" id="{BE447376-9377-87DF-630F-101C51D2AF76}"/>
              </a:ext>
            </a:extLst>
          </p:cNvPr>
          <p:cNvPicPr>
            <a:picLocks noChangeAspect="1"/>
          </p:cNvPicPr>
          <p:nvPr/>
        </p:nvPicPr>
        <p:blipFill rotWithShape="1">
          <a:blip r:embed="rId2">
            <a:extLst>
              <a:ext uri="{28A0092B-C50C-407E-A947-70E740481C1C}">
                <a14:useLocalDpi xmlns:a14="http://schemas.microsoft.com/office/drawing/2010/main" val="0"/>
              </a:ext>
            </a:extLst>
          </a:blip>
          <a:srcRect l="17525" t="5658" r="17925" b="5922"/>
          <a:stretch/>
        </p:blipFill>
        <p:spPr bwMode="auto">
          <a:xfrm>
            <a:off x="2456353" y="2012939"/>
            <a:ext cx="2707294" cy="2780646"/>
          </a:xfrm>
          <a:prstGeom prst="rect">
            <a:avLst/>
          </a:prstGeom>
          <a:ln>
            <a:noFill/>
          </a:ln>
          <a:extLst>
            <a:ext uri="{53640926-AAD7-44D8-BBD7-CCE9431645EC}">
              <a14:shadowObscured xmlns:a14="http://schemas.microsoft.com/office/drawing/2010/main"/>
            </a:ext>
          </a:extLst>
        </p:spPr>
      </p:pic>
      <p:sp>
        <p:nvSpPr>
          <p:cNvPr id="8" name="TextBox 7">
            <a:extLst>
              <a:ext uri="{FF2B5EF4-FFF2-40B4-BE49-F238E27FC236}">
                <a16:creationId xmlns:a16="http://schemas.microsoft.com/office/drawing/2014/main" id="{54D059A9-3855-217F-0BA1-57F77D83FE89}"/>
              </a:ext>
            </a:extLst>
          </p:cNvPr>
          <p:cNvSpPr txBox="1"/>
          <p:nvPr/>
        </p:nvSpPr>
        <p:spPr>
          <a:xfrm>
            <a:off x="0" y="328357"/>
            <a:ext cx="7619999" cy="1754326"/>
          </a:xfrm>
          <a:prstGeom prst="rect">
            <a:avLst/>
          </a:prstGeom>
          <a:noFill/>
        </p:spPr>
        <p:txBody>
          <a:bodyPr wrap="square">
            <a:spAutoFit/>
          </a:bodyPr>
          <a:lstStyle/>
          <a:p>
            <a:pPr algn="ctr"/>
            <a:r>
              <a:rPr lang="en-GB" sz="3200" b="1" dirty="0">
                <a:solidFill>
                  <a:srgbClr val="000000"/>
                </a:solidFill>
                <a:latin typeface="Avenir Next LT Pro" panose="020B0504020202020204" pitchFamily="34" charset="0"/>
                <a:ea typeface="Calibri" panose="020F0502020204030204" pitchFamily="34" charset="0"/>
                <a:cs typeface="Times New Roman" panose="02020603050405020304" pitchFamily="18" charset="0"/>
              </a:rPr>
              <a:t>Wheatley Lane Methodist Church </a:t>
            </a:r>
            <a:endParaRPr lang="en-GB" sz="3200" dirty="0">
              <a:latin typeface="Avenir Next LT Pro" panose="020B0504020202020204" pitchFamily="34" charset="0"/>
              <a:ea typeface="Calibri" panose="020F0502020204030204" pitchFamily="34" charset="0"/>
              <a:cs typeface="Times New Roman" panose="02020603050405020304" pitchFamily="18" charset="0"/>
            </a:endParaRPr>
          </a:p>
          <a:p>
            <a:pPr algn="ctr"/>
            <a:r>
              <a:rPr lang="en-GB" sz="3600" b="1" kern="0" dirty="0">
                <a:solidFill>
                  <a:srgbClr val="000000"/>
                </a:solidFill>
                <a:latin typeface="Avenir Next LT Pro" panose="020B0504020202020204" pitchFamily="34" charset="0"/>
                <a:ea typeface="Calibri" panose="020F0502020204030204" pitchFamily="34" charset="0"/>
                <a:cs typeface="Times New Roman" panose="02020603050405020304" pitchFamily="18" charset="0"/>
              </a:rPr>
              <a:t>200</a:t>
            </a:r>
            <a:r>
              <a:rPr lang="en-GB" sz="3600" b="1" kern="0" baseline="30000" dirty="0">
                <a:solidFill>
                  <a:srgbClr val="000000"/>
                </a:solidFill>
                <a:latin typeface="Avenir Next LT Pro" panose="020B0504020202020204" pitchFamily="34" charset="0"/>
                <a:ea typeface="Calibri" panose="020F0502020204030204" pitchFamily="34" charset="0"/>
                <a:cs typeface="Times New Roman" panose="02020603050405020304" pitchFamily="18" charset="0"/>
              </a:rPr>
              <a:t>th</a:t>
            </a:r>
            <a:r>
              <a:rPr lang="en-GB" sz="3600" b="1" kern="0" dirty="0">
                <a:solidFill>
                  <a:srgbClr val="000000"/>
                </a:solidFill>
                <a:latin typeface="Avenir Next LT Pro" panose="020B0504020202020204" pitchFamily="34" charset="0"/>
                <a:ea typeface="Calibri" panose="020F0502020204030204" pitchFamily="34" charset="0"/>
                <a:cs typeface="Times New Roman" panose="02020603050405020304" pitchFamily="18" charset="0"/>
              </a:rPr>
              <a:t> Anniversary</a:t>
            </a:r>
          </a:p>
          <a:p>
            <a:pPr algn="ctr"/>
            <a:r>
              <a:rPr lang="en-GB" sz="3600" b="1" kern="0" dirty="0">
                <a:solidFill>
                  <a:srgbClr val="000000"/>
                </a:solidFill>
                <a:latin typeface="Avenir Next LT Pro" panose="020B0504020202020204" pitchFamily="34" charset="0"/>
                <a:ea typeface="Calibri" panose="020F0502020204030204" pitchFamily="34" charset="0"/>
                <a:cs typeface="Times New Roman" panose="02020603050405020304" pitchFamily="18" charset="0"/>
              </a:rPr>
              <a:t>Year of Celebration</a:t>
            </a:r>
            <a:endParaRPr lang="en-GB" sz="3600" dirty="0">
              <a:latin typeface="Avenir Next LT Pro" panose="020B0504020202020204" pitchFamily="34" charset="0"/>
            </a:endParaRPr>
          </a:p>
        </p:txBody>
      </p:sp>
      <p:sp>
        <p:nvSpPr>
          <p:cNvPr id="10" name="TextBox 9">
            <a:extLst>
              <a:ext uri="{FF2B5EF4-FFF2-40B4-BE49-F238E27FC236}">
                <a16:creationId xmlns:a16="http://schemas.microsoft.com/office/drawing/2014/main" id="{A3DD111B-A2AC-CEFC-E458-66DB705195AF}"/>
              </a:ext>
            </a:extLst>
          </p:cNvPr>
          <p:cNvSpPr txBox="1"/>
          <p:nvPr/>
        </p:nvSpPr>
        <p:spPr>
          <a:xfrm>
            <a:off x="869307" y="4678757"/>
            <a:ext cx="5881383" cy="707886"/>
          </a:xfrm>
          <a:prstGeom prst="rect">
            <a:avLst/>
          </a:prstGeom>
          <a:noFill/>
        </p:spPr>
        <p:txBody>
          <a:bodyPr wrap="square">
            <a:spAutoFit/>
          </a:bodyPr>
          <a:lstStyle/>
          <a:p>
            <a:pPr algn="ctr"/>
            <a:r>
              <a:rPr lang="en-GB" sz="4000"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rPr>
              <a:t>Services and Events</a:t>
            </a:r>
            <a:endParaRPr lang="en-GB" sz="20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Rounded Corners 10">
            <a:extLst>
              <a:ext uri="{FF2B5EF4-FFF2-40B4-BE49-F238E27FC236}">
                <a16:creationId xmlns:a16="http://schemas.microsoft.com/office/drawing/2014/main" id="{1F3F1970-D348-2989-9336-752C44FC57D4}"/>
              </a:ext>
            </a:extLst>
          </p:cNvPr>
          <p:cNvSpPr/>
          <p:nvPr/>
        </p:nvSpPr>
        <p:spPr>
          <a:xfrm>
            <a:off x="261815" y="161192"/>
            <a:ext cx="7096369" cy="5392615"/>
          </a:xfrm>
          <a:prstGeom prst="roundRect">
            <a:avLst/>
          </a:prstGeom>
          <a:noFill/>
          <a:ln w="28575">
            <a:solidFill>
              <a:srgbClr val="996633"/>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57150" tIns="28575" rIns="57150" bIns="28575" numCol="1" spcCol="0" rtlCol="0" fromWordArt="0" anchor="ctr" anchorCtr="0" forceAA="0" compatLnSpc="1">
            <a:prstTxWarp prst="textNoShape">
              <a:avLst/>
            </a:prstTxWarp>
            <a:noAutofit/>
          </a:bodyPr>
          <a:lstStyle/>
          <a:p>
            <a:endParaRPr lang="en-GB" sz="1125"/>
          </a:p>
        </p:txBody>
      </p:sp>
    </p:spTree>
    <p:extLst>
      <p:ext uri="{BB962C8B-B14F-4D97-AF65-F5344CB8AC3E}">
        <p14:creationId xmlns:p14="http://schemas.microsoft.com/office/powerpoint/2010/main" val="39468726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5000">
        <p15:prstTrans prst="peelOff"/>
      </p:transition>
    </mc:Choice>
    <mc:Fallback xmlns="">
      <p:transition spd="slow" advClick="0" advTm="5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7137BD-0377-9F06-E811-44482B2A6C66}"/>
              </a:ext>
            </a:extLst>
          </p:cNvPr>
          <p:cNvSpPr txBox="1"/>
          <p:nvPr/>
        </p:nvSpPr>
        <p:spPr>
          <a:xfrm>
            <a:off x="-218831" y="1789902"/>
            <a:ext cx="7838831" cy="1815882"/>
          </a:xfrm>
          <a:prstGeom prst="rect">
            <a:avLst/>
          </a:prstGeom>
          <a:noFill/>
        </p:spPr>
        <p:txBody>
          <a:bodyPr wrap="square">
            <a:spAutoFit/>
          </a:bodyPr>
          <a:lstStyle/>
          <a:p>
            <a:pPr marL="457200"/>
            <a:r>
              <a:rPr lang="en-GB" sz="2800" dirty="0">
                <a:effectLst/>
                <a:latin typeface="Avenir Next LT Pro Light" panose="020B0304020202020204" pitchFamily="34" charset="0"/>
                <a:ea typeface="Calibri" panose="020F0502020204030204" pitchFamily="34" charset="0"/>
                <a:cs typeface="Times New Roman" panose="02020603050405020304" pitchFamily="18" charset="0"/>
              </a:rPr>
              <a:t>Here you will find our services and events</a:t>
            </a:r>
          </a:p>
          <a:p>
            <a:pPr marL="457200"/>
            <a:r>
              <a:rPr lang="en-GB" sz="2800" dirty="0">
                <a:effectLst/>
                <a:latin typeface="Avenir Next LT Pro Light" panose="020B0304020202020204" pitchFamily="34" charset="0"/>
                <a:ea typeface="Calibri" panose="020F0502020204030204" pitchFamily="34" charset="0"/>
                <a:cs typeface="Times New Roman" panose="02020603050405020304" pitchFamily="18" charset="0"/>
              </a:rPr>
              <a:t>that we have planned throughout the year.</a:t>
            </a:r>
            <a:endParaRPr lang="en-GB" sz="3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800" dirty="0">
                <a:effectLst/>
                <a:latin typeface="Avenir Next LT Pro Light" panose="020B0304020202020204" pitchFamily="34" charset="0"/>
                <a:ea typeface="Calibri" panose="020F0502020204030204" pitchFamily="34" charset="0"/>
                <a:cs typeface="Times New Roman" panose="02020603050405020304" pitchFamily="18" charset="0"/>
              </a:rPr>
              <a:t>We do hope you will be able to join us in celebrating our 200</a:t>
            </a:r>
            <a:r>
              <a:rPr lang="en-GB" sz="2800" baseline="30000" dirty="0">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2800" dirty="0">
                <a:effectLst/>
                <a:latin typeface="Avenir Next LT Pro Light" panose="020B0304020202020204" pitchFamily="34" charset="0"/>
                <a:ea typeface="Calibri" panose="020F0502020204030204" pitchFamily="34" charset="0"/>
                <a:cs typeface="Times New Roman" panose="02020603050405020304" pitchFamily="18" charset="0"/>
              </a:rPr>
              <a:t> Anniversary. </a:t>
            </a:r>
          </a:p>
        </p:txBody>
      </p:sp>
    </p:spTree>
    <p:extLst>
      <p:ext uri="{BB962C8B-B14F-4D97-AF65-F5344CB8AC3E}">
        <p14:creationId xmlns:p14="http://schemas.microsoft.com/office/powerpoint/2010/main" val="3678965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9000">
        <p15:prstTrans prst="peelOff"/>
      </p:transition>
    </mc:Choice>
    <mc:Fallback xmlns="">
      <p:transition spd="slow" advClick="0" advTm="9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68FEA85-ED80-D5D4-5FD9-07BD88D363F3}"/>
              </a:ext>
            </a:extLst>
          </p:cNvPr>
          <p:cNvSpPr txBox="1"/>
          <p:nvPr/>
        </p:nvSpPr>
        <p:spPr>
          <a:xfrm>
            <a:off x="3542324" y="67300"/>
            <a:ext cx="3946768" cy="5509200"/>
          </a:xfrm>
          <a:prstGeom prst="rect">
            <a:avLst/>
          </a:prstGeom>
          <a:noFill/>
        </p:spPr>
        <p:txBody>
          <a:bodyPr wrap="square">
            <a:spAutoFit/>
          </a:bodyPr>
          <a:lstStyle/>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April</a:t>
            </a:r>
          </a:p>
          <a:p>
            <a:pPr marL="457200"/>
            <a:endParaRPr lang="en-GB" sz="1600" b="1" dirty="0">
              <a:solidFill>
                <a:srgbClr val="C45911"/>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effectLst/>
                <a:latin typeface="Avenir Next LT Pro Light" panose="020B0304020202020204" pitchFamily="34" charset="0"/>
                <a:ea typeface="Calibri" panose="020F0502020204030204" pitchFamily="34" charset="0"/>
                <a:cs typeface="Times New Roman" panose="02020603050405020304" pitchFamily="18" charset="0"/>
              </a:rPr>
              <a:t>Eastertide</a:t>
            </a:r>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Celebration </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14</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9.30am </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preacher Rev Gareth Higgs. Followed with Brunch. </a:t>
            </a:r>
            <a:endParaRPr lang="en-GB" sz="1600"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endPar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Youth Fellowship Reunion</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Saturday 20</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7pm</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at Fence Village Hall. </a:t>
            </a:r>
          </a:p>
          <a:p>
            <a:pPr marL="457200"/>
            <a:endParaRPr lang="en-GB" sz="1600" b="1"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May </a:t>
            </a:r>
          </a:p>
          <a:p>
            <a:pPr marL="457200"/>
            <a:endPar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Daisy Chain Summer Installation</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exhibited throughout the </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Summer months, May to Sept.</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endParaRPr lang="en-GB" sz="1600" b="1"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Sheep Hunt Festival</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Bank Holiday weekend</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Sat 4</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Sun 5</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&amp; Mon 6</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 </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11.00am – 4.00pm.</a:t>
            </a:r>
          </a:p>
          <a:p>
            <a:pPr marL="457200"/>
            <a:endParaRPr lang="en-GB" sz="1600"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A9DBF17-C7CF-7613-B912-DE0571D18F82}"/>
              </a:ext>
            </a:extLst>
          </p:cNvPr>
          <p:cNvSpPr txBox="1"/>
          <p:nvPr/>
        </p:nvSpPr>
        <p:spPr>
          <a:xfrm>
            <a:off x="-267676" y="120779"/>
            <a:ext cx="3810000" cy="5016758"/>
          </a:xfrm>
          <a:prstGeom prst="rect">
            <a:avLst/>
          </a:prstGeom>
          <a:noFill/>
        </p:spPr>
        <p:txBody>
          <a:bodyPr wrap="square">
            <a:spAutoFit/>
          </a:bodyPr>
          <a:lstStyle/>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January</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u="none" strike="noStrike"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Covenant Service</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7</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9.30am</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preacher Richard Hoyle.</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Launch of Pilgrimage booklet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and Photo Competition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14</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9.30am.</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March</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Launch of ‘Daisy Chain’</a:t>
            </a: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Summer Installation</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3</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rd</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Spring Celebration</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17</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9.30am</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preacher Rev Micky </a:t>
            </a:r>
            <a:r>
              <a:rPr lang="en-GB" sz="1600" dirty="0" err="1">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Youngson</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Followed with Brunch.</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p:txBody>
      </p:sp>
      <p:cxnSp>
        <p:nvCxnSpPr>
          <p:cNvPr id="10" name="Straight Connector 9">
            <a:extLst>
              <a:ext uri="{FF2B5EF4-FFF2-40B4-BE49-F238E27FC236}">
                <a16:creationId xmlns:a16="http://schemas.microsoft.com/office/drawing/2014/main" id="{8D032224-78DF-E41C-D416-3620263D2823}"/>
              </a:ext>
            </a:extLst>
          </p:cNvPr>
          <p:cNvCxnSpPr/>
          <p:nvPr/>
        </p:nvCxnSpPr>
        <p:spPr>
          <a:xfrm>
            <a:off x="3810000" y="120779"/>
            <a:ext cx="0" cy="5134708"/>
          </a:xfrm>
          <a:prstGeom prst="line">
            <a:avLst/>
          </a:prstGeom>
          <a:ln w="127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6208018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5000">
        <p15:prstTrans prst="peelOff"/>
      </p:transition>
    </mc:Choice>
    <mc:Fallback xmlns="">
      <p:transition spd="slow" advClick="0" advTm="15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68FEA85-ED80-D5D4-5FD9-07BD88D363F3}"/>
              </a:ext>
            </a:extLst>
          </p:cNvPr>
          <p:cNvSpPr txBox="1"/>
          <p:nvPr/>
        </p:nvSpPr>
        <p:spPr>
          <a:xfrm>
            <a:off x="3550139" y="120779"/>
            <a:ext cx="3946768" cy="6001643"/>
          </a:xfrm>
          <a:prstGeom prst="rect">
            <a:avLst/>
          </a:prstGeom>
          <a:noFill/>
        </p:spPr>
        <p:txBody>
          <a:bodyPr wrap="square">
            <a:spAutoFit/>
          </a:bodyPr>
          <a:lstStyle/>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October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Traditional Harvest Celebration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6</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9.30am</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followed by bring and share brunch.</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November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200</a:t>
            </a:r>
            <a:r>
              <a:rPr lang="en-GB" sz="1600" b="1" baseline="30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Anniversary Rededication Celebration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3</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rd</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3pm</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preacher Rev Phill Gough.</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Followed by afternoon tea.</a:t>
            </a:r>
          </a:p>
          <a:p>
            <a:pPr marL="457200"/>
            <a:endParaRPr lang="en-GB" sz="1600" b="1"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December </a:t>
            </a: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1824 Christmas Market</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8</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10.45am – 2pm.</a:t>
            </a:r>
          </a:p>
          <a:p>
            <a:pPr marL="457200"/>
            <a:endParaRPr lang="en-GB" sz="1600" b="1" dirty="0">
              <a:solidFill>
                <a:srgbClr val="C45911"/>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Carols through the years</a:t>
            </a: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22</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nd</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Dec 3pm</a:t>
            </a: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festive refreshments.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600" dirty="0">
                <a:solidFill>
                  <a:srgbClr val="000000"/>
                </a:solidFill>
                <a:effectLst/>
                <a:latin typeface="Avenir Next LT Pro" panose="020B05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panose="020B050402020202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FA9DBF17-C7CF-7613-B912-DE0571D18F82}"/>
              </a:ext>
            </a:extLst>
          </p:cNvPr>
          <p:cNvSpPr txBox="1"/>
          <p:nvPr/>
        </p:nvSpPr>
        <p:spPr>
          <a:xfrm>
            <a:off x="-259861" y="0"/>
            <a:ext cx="3810000" cy="6494085"/>
          </a:xfrm>
          <a:prstGeom prst="rect">
            <a:avLst/>
          </a:prstGeom>
          <a:noFill/>
        </p:spPr>
        <p:txBody>
          <a:bodyPr wrap="square">
            <a:spAutoFit/>
          </a:bodyPr>
          <a:lstStyle/>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June</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u="none" strike="noStrike"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My life this year.</a:t>
            </a:r>
            <a:endParaRPr lang="en-GB" sz="1600" b="1" dirty="0">
              <a:solidFill>
                <a:srgbClr val="000000"/>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July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Local Methodist Heritage Walk</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Saturday 20</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with heritage exhibition, talks and refreshments.</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Mid-Summer </a:t>
            </a: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Family Outdoor Celebration</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Sunday 21</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st</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3pm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preacher Rev Sharon Thraves.</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Followed by a bring and share family picnic.</a:t>
            </a:r>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a:t>
            </a:r>
          </a:p>
          <a:p>
            <a:pPr marL="457200"/>
            <a:endParaRPr lang="en-GB" sz="1600" b="1" dirty="0">
              <a:solidFill>
                <a:srgbClr val="C45911"/>
              </a:solidFill>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b="1"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September</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Photo Competition Exhibition</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Tues 3</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rd</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to Fri 6</a:t>
            </a:r>
            <a:r>
              <a:rPr lang="en-GB" sz="1600" baseline="300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sz="1600" dirty="0">
                <a:solidFill>
                  <a:srgbClr val="C45911"/>
                </a:solidFill>
                <a:effectLst/>
                <a:latin typeface="Avenir Next LT Pro Light" panose="020B0304020202020204" pitchFamily="34" charset="0"/>
                <a:ea typeface="Calibri" panose="020F0502020204030204" pitchFamily="34" charset="0"/>
                <a:cs typeface="Times New Roman" panose="02020603050405020304" pitchFamily="18" charset="0"/>
              </a:rPr>
              <a:t> 8.30am-10am and 2.30-4pm  </a:t>
            </a:r>
            <a:r>
              <a:rPr lang="en-GB" sz="1600" dirty="0">
                <a:solidFill>
                  <a:srgbClr val="000000"/>
                </a:solidFill>
                <a:effectLst/>
                <a:latin typeface="Avenir Next LT Pro Light" panose="020B0304020202020204" pitchFamily="34" charset="0"/>
                <a:ea typeface="Times New Roman" panose="02020603050405020304" pitchFamily="18" charset="0"/>
                <a:cs typeface="Helvetica" panose="020B0604020202020204" pitchFamily="34" charset="0"/>
              </a:rPr>
              <a:t>with refreshments.</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457200"/>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16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600" dirty="0">
              <a:effectLst/>
              <a:latin typeface="Avenir Next LT Pro Light" panose="020B0304020202020204" pitchFamily="34" charset="0"/>
              <a:ea typeface="Calibri" panose="020F0502020204030204" pitchFamily="34" charset="0"/>
              <a:cs typeface="Times New Roman" panose="02020603050405020304" pitchFamily="18" charset="0"/>
            </a:endParaRPr>
          </a:p>
        </p:txBody>
      </p:sp>
      <p:cxnSp>
        <p:nvCxnSpPr>
          <p:cNvPr id="10" name="Straight Connector 9">
            <a:extLst>
              <a:ext uri="{FF2B5EF4-FFF2-40B4-BE49-F238E27FC236}">
                <a16:creationId xmlns:a16="http://schemas.microsoft.com/office/drawing/2014/main" id="{8D032224-78DF-E41C-D416-3620263D2823}"/>
              </a:ext>
            </a:extLst>
          </p:cNvPr>
          <p:cNvCxnSpPr/>
          <p:nvPr/>
        </p:nvCxnSpPr>
        <p:spPr>
          <a:xfrm>
            <a:off x="3810000" y="120779"/>
            <a:ext cx="0" cy="5134708"/>
          </a:xfrm>
          <a:prstGeom prst="line">
            <a:avLst/>
          </a:prstGeom>
          <a:ln w="127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374362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6000">
        <p15:prstTrans prst="peelOff"/>
      </p:transition>
    </mc:Choice>
    <mc:Fallback xmlns="">
      <p:transition spd="slow" advClick="0" advTm="16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2BDE1C0-3E26-A696-E5FF-206E587DDEB1}"/>
              </a:ext>
            </a:extLst>
          </p:cNvPr>
          <p:cNvSpPr txBox="1"/>
          <p:nvPr/>
        </p:nvSpPr>
        <p:spPr>
          <a:xfrm>
            <a:off x="-296986" y="121766"/>
            <a:ext cx="7807569" cy="2123658"/>
          </a:xfrm>
          <a:prstGeom prst="rect">
            <a:avLst/>
          </a:prstGeom>
          <a:noFill/>
        </p:spPr>
        <p:txBody>
          <a:bodyPr wrap="square">
            <a:spAutoFit/>
          </a:bodyPr>
          <a:lstStyle/>
          <a:p>
            <a:pPr marL="457200"/>
            <a:r>
              <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Photo competition</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This competition will be based on 1 Corinthians 13v13 and Genesis 1v1. There will be four categories for photos: faith, hope, love and the creation. </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Photos will be exhibited at the beginning of September.</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p>
          <a:p>
            <a:pPr marL="457200"/>
            <a:endParaRPr lang="en-GB" sz="1200" dirty="0">
              <a:effectLst/>
              <a:latin typeface="Avenir Next LT Pro Light" panose="020B030402020202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E44DA90-2F21-8070-0A4C-6EA33F321D38}"/>
              </a:ext>
            </a:extLst>
          </p:cNvPr>
          <p:cNvSpPr txBox="1"/>
          <p:nvPr/>
        </p:nvSpPr>
        <p:spPr>
          <a:xfrm>
            <a:off x="-296987" y="2068013"/>
            <a:ext cx="7807569" cy="3477875"/>
          </a:xfrm>
          <a:prstGeom prst="rect">
            <a:avLst/>
          </a:prstGeom>
          <a:noFill/>
        </p:spPr>
        <p:txBody>
          <a:bodyPr wrap="square">
            <a:spAutoFit/>
          </a:bodyPr>
          <a:lstStyle/>
          <a:p>
            <a:pPr marL="457200"/>
            <a:r>
              <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Daisy Chain Summer Installation</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Daisy Chain making, a pastime enjoyed for hundreds of years. Symbolising innocence, purity, joy, and cheerfulness. But most of all, being linked together, expressing love, and reaching out into our community.</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Individuals and groups from our church and village community will be invited to take part in creating a ’Daisy Chain’ installation. This will encircle our church balcony and will be exhibited during the summer months May to Sept, for viewing at our events and services.</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72537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23000">
        <p15:prstTrans prst="peelOff"/>
      </p:transition>
    </mc:Choice>
    <mc:Fallback xmlns="">
      <p:transition spd="slow" advClick="0" advTm="23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4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F810A5-AF73-1B57-72D7-309C75FB2CF4}"/>
              </a:ext>
            </a:extLst>
          </p:cNvPr>
          <p:cNvSpPr txBox="1"/>
          <p:nvPr/>
        </p:nvSpPr>
        <p:spPr>
          <a:xfrm>
            <a:off x="-296985" y="3158707"/>
            <a:ext cx="7916985" cy="1938992"/>
          </a:xfrm>
          <a:prstGeom prst="rect">
            <a:avLst/>
          </a:prstGeom>
          <a:noFill/>
        </p:spPr>
        <p:txBody>
          <a:bodyPr wrap="square">
            <a:spAutoFit/>
          </a:bodyPr>
          <a:lstStyle/>
          <a:p>
            <a:pPr marL="457200"/>
            <a:r>
              <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b="1" dirty="0">
                <a:effectLst/>
                <a:latin typeface="Avenir Next LT Pro Light" panose="020B0304020202020204" pitchFamily="34" charset="0"/>
                <a:ea typeface="Calibri" panose="020F0502020204030204" pitchFamily="34" charset="0"/>
                <a:cs typeface="Times New Roman" panose="02020603050405020304" pitchFamily="18" charset="0"/>
              </a:rPr>
              <a:t>Life in Letters 2024.</a:t>
            </a:r>
          </a:p>
          <a:p>
            <a:pPr marL="457200"/>
            <a:r>
              <a:rPr lang="en-GB" sz="2000" dirty="0">
                <a:effectLst/>
                <a:latin typeface="Avenir Next LT Pro Light" panose="020B0304020202020204" pitchFamily="34" charset="0"/>
                <a:ea typeface="Calibri" panose="020F0502020204030204" pitchFamily="34" charset="0"/>
                <a:cs typeface="Times New Roman" panose="02020603050405020304" pitchFamily="18" charset="0"/>
              </a:rPr>
              <a:t>An opportunity to write about your life in 2024 in whatever format you prefer so that future generations will be able to reflect on these creative pieces.</a:t>
            </a:r>
          </a:p>
          <a:p>
            <a:pPr algn="ctr"/>
            <a:r>
              <a:rPr lang="en-GB" sz="2000" dirty="0">
                <a:solidFill>
                  <a:srgbClr val="4472C4"/>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BA7B2B1-622B-5461-2422-92B60537C275}"/>
              </a:ext>
            </a:extLst>
          </p:cNvPr>
          <p:cNvSpPr txBox="1"/>
          <p:nvPr/>
        </p:nvSpPr>
        <p:spPr>
          <a:xfrm>
            <a:off x="-296985" y="309524"/>
            <a:ext cx="7916985" cy="2246769"/>
          </a:xfrm>
          <a:prstGeom prst="rect">
            <a:avLst/>
          </a:prstGeom>
          <a:noFill/>
        </p:spPr>
        <p:txBody>
          <a:bodyPr wrap="square">
            <a:spAutoFit/>
          </a:bodyPr>
          <a:lstStyle/>
          <a:p>
            <a:pPr marL="457200"/>
            <a:r>
              <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Sheep Hunt</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 community, family, fun weekend event. </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 trail around the village searching for all the sheep created by village participants. </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With market stalls and refreshments.</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The theme for this event will be ’Celebrating 200 years’.</a:t>
            </a:r>
            <a:endParaRPr lang="en-GB" sz="2000" dirty="0">
              <a:effectLst/>
              <a:latin typeface="Avenir Next LT Pro Light" panose="020B0304020202020204" pitchFamily="34" charset="0"/>
              <a:ea typeface="Calibri" panose="020F0502020204030204" pitchFamily="34" charset="0"/>
              <a:cs typeface="Times New Roman" panose="02020603050405020304" pitchFamily="18" charset="0"/>
            </a:endParaRPr>
          </a:p>
          <a:p>
            <a:pPr algn="ctr"/>
            <a:r>
              <a:rPr lang="en-GB" sz="2000" dirty="0">
                <a:solidFill>
                  <a:srgbClr val="4472C4"/>
                </a:solidFill>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40708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5000">
        <p15:prstTrans prst="peelOff"/>
      </p:transition>
    </mc:Choice>
    <mc:Fallback xmlns="">
      <p:transition spd="slow" advClick="0" advTm="1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3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logo for a church&#10;&#10;Description automatically generated">
            <a:extLst>
              <a:ext uri="{FF2B5EF4-FFF2-40B4-BE49-F238E27FC236}">
                <a16:creationId xmlns:a16="http://schemas.microsoft.com/office/drawing/2014/main" id="{F897E072-DAC1-F46A-6D66-24E9A695266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4446" r="14672"/>
          <a:stretch/>
        </p:blipFill>
        <p:spPr bwMode="auto">
          <a:xfrm>
            <a:off x="6804867" y="0"/>
            <a:ext cx="815133" cy="862866"/>
          </a:xfrm>
          <a:prstGeom prst="rect">
            <a:avLst/>
          </a:prstGeom>
          <a:ln>
            <a:noFill/>
          </a:ln>
          <a:extLst>
            <a:ext uri="{53640926-AAD7-44D8-BBD7-CCE9431645EC}">
              <a14:shadowObscured xmlns:a14="http://schemas.microsoft.com/office/drawing/2010/main"/>
            </a:ext>
          </a:extLst>
        </p:spPr>
      </p:pic>
      <p:sp>
        <p:nvSpPr>
          <p:cNvPr id="2" name="Text Box 2">
            <a:extLst>
              <a:ext uri="{FF2B5EF4-FFF2-40B4-BE49-F238E27FC236}">
                <a16:creationId xmlns:a16="http://schemas.microsoft.com/office/drawing/2014/main" id="{D8C79E0B-6559-8BBB-305A-24BAA98B4F31}"/>
              </a:ext>
            </a:extLst>
          </p:cNvPr>
          <p:cNvSpPr txBox="1">
            <a:spLocks noChangeArrowheads="1"/>
          </p:cNvSpPr>
          <p:nvPr/>
        </p:nvSpPr>
        <p:spPr bwMode="auto">
          <a:xfrm>
            <a:off x="203200" y="515814"/>
            <a:ext cx="7213600" cy="4181231"/>
          </a:xfrm>
          <a:prstGeom prst="rect">
            <a:avLst/>
          </a:prstGeom>
          <a:noFill/>
          <a:ln w="9525">
            <a:noFill/>
            <a:miter lim="800000"/>
            <a:headEnd/>
            <a:tailEnd/>
          </a:ln>
        </p:spPr>
        <p:txBody>
          <a:bodyPr rot="0" vert="horz" wrap="square" lIns="91440" tIns="45720" rIns="91440" bIns="45720" anchor="t" anchorCtr="0">
            <a:noAutofit/>
          </a:bodyPr>
          <a:lstStyle/>
          <a:p>
            <a:pPr algn="just"/>
            <a:r>
              <a:rPr lang="en-GB" sz="1200" dirty="0">
                <a:effectLst/>
                <a:latin typeface="Avenir Next LT Pro Light" panose="020B0304020202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2000" dirty="0">
                <a:effectLst/>
                <a:latin typeface="Avenir Next LT Pro Light" panose="020B0304020202020204" pitchFamily="34" charset="0"/>
                <a:ea typeface="Calibri" panose="020F0502020204030204" pitchFamily="34" charset="0"/>
                <a:cs typeface="Times New Roman" panose="02020603050405020304" pitchFamily="18" charset="0"/>
              </a:rPr>
              <a:t>As many of you will be aware Wheatley Lane Methodist Church is a listed building.  As such, when we need to make repairs, these must be authorised and be in keeping with its age and listing.  Currently, we need to repair our windows and our roof, as well as completely redecorate inside. Our 200th Anniversary seems like the ideal time to do this so that the church will be free of major repair costs for many years to come, and it will help to celebrate two centuries of commitment and faithful service. The current estimate is £136,000. We have held a number of fund-raising events towards this total and we will of course be applying for grant aid for a major part of the cost, without which we will be unable to complete this work. If you can help either physically or financially, towards the cost of repairs, to continue the work of our church in this village community and wider, we would be most grateful.</a:t>
            </a:r>
          </a:p>
          <a:p>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5462650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36000">
        <p15:prstTrans prst="peelOff"/>
      </p:transition>
    </mc:Choice>
    <mc:Fallback xmlns="">
      <p:transition spd="slow" advClick="0" advTm="3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E9FF1EC-511F-CCB0-FC62-CF5C34A80C2F}"/>
              </a:ext>
            </a:extLst>
          </p:cNvPr>
          <p:cNvSpPr txBox="1"/>
          <p:nvPr/>
        </p:nvSpPr>
        <p:spPr>
          <a:xfrm>
            <a:off x="-343877" y="1033609"/>
            <a:ext cx="7846646" cy="3247043"/>
          </a:xfrm>
          <a:prstGeom prst="rect">
            <a:avLst/>
          </a:prstGeom>
          <a:noFill/>
        </p:spPr>
        <p:txBody>
          <a:bodyPr wrap="square">
            <a:spAutoFit/>
          </a:bodyPr>
          <a:lstStyle/>
          <a:p>
            <a:pPr marL="457200"/>
            <a:r>
              <a:rPr lang="en-GB" sz="28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There will be more information available throughout the year, on our open church Facebook page</a:t>
            </a:r>
          </a:p>
          <a:p>
            <a:pPr marL="457200"/>
            <a:r>
              <a:rPr lang="en-GB" sz="28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‘Wheatley Lane Methodist Church’</a:t>
            </a:r>
            <a:r>
              <a:rPr lang="en-GB" sz="28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t>
            </a:r>
          </a:p>
          <a:p>
            <a:pPr marL="457200"/>
            <a:r>
              <a:rPr lang="en-GB" sz="28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and circuit website</a:t>
            </a:r>
          </a:p>
          <a:p>
            <a:pPr marL="457200"/>
            <a:r>
              <a:rPr lang="en-GB" sz="21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www.burnleyandpendlemethodistcircuit.com/wheatley-lane</a:t>
            </a:r>
          </a:p>
          <a:p>
            <a:pPr marL="457200"/>
            <a:endParaRPr lang="en-GB" sz="20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endParaRPr>
          </a:p>
          <a:p>
            <a:pPr marL="457200"/>
            <a:r>
              <a:rPr lang="en-GB" sz="2400" b="1"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Church email: wlmchurchfacebook@gmail.com </a:t>
            </a:r>
            <a:endParaRPr lang="en-GB" sz="3200" b="1" dirty="0">
              <a:effectLst/>
              <a:latin typeface="Avenir Next LT Pro Light" panose="020B03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825368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2000">
        <p15:prstTrans prst="peelOff"/>
      </p:transition>
    </mc:Choice>
    <mc:Fallback xmlns="">
      <p:transition spd="slow" advClick="0" advTm="12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qr code on a white background">
            <a:extLst>
              <a:ext uri="{FF2B5EF4-FFF2-40B4-BE49-F238E27FC236}">
                <a16:creationId xmlns:a16="http://schemas.microsoft.com/office/drawing/2014/main" id="{96024948-447C-5C40-D3A6-FAD9209E10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6625" y="592480"/>
            <a:ext cx="3206750" cy="3206750"/>
          </a:xfrm>
          <a:prstGeom prst="rect">
            <a:avLst/>
          </a:prstGeom>
        </p:spPr>
      </p:pic>
      <p:pic>
        <p:nvPicPr>
          <p:cNvPr id="3" name="Picture 2" descr="A logo for a church&#10;&#10;Description automatically generated">
            <a:extLst>
              <a:ext uri="{FF2B5EF4-FFF2-40B4-BE49-F238E27FC236}">
                <a16:creationId xmlns:a16="http://schemas.microsoft.com/office/drawing/2014/main" id="{E3C07186-D436-D90C-D2F8-B59FEA73D82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4446" r="14672"/>
          <a:stretch/>
        </p:blipFill>
        <p:spPr bwMode="auto">
          <a:xfrm>
            <a:off x="253316" y="4411597"/>
            <a:ext cx="958069" cy="1014480"/>
          </a:xfrm>
          <a:prstGeom prst="rect">
            <a:avLst/>
          </a:prstGeom>
          <a:ln>
            <a:noFill/>
          </a:ln>
          <a:extLst>
            <a:ext uri="{53640926-AAD7-44D8-BBD7-CCE9431645EC}">
              <a14:shadowObscured xmlns:a14="http://schemas.microsoft.com/office/drawing/2010/main"/>
            </a:ext>
          </a:extLst>
        </p:spPr>
      </p:pic>
      <p:pic>
        <p:nvPicPr>
          <p:cNvPr id="4" name="Picture 3" descr="A logo for a church&#10;&#10;Description automatically generated">
            <a:extLst>
              <a:ext uri="{FF2B5EF4-FFF2-40B4-BE49-F238E27FC236}">
                <a16:creationId xmlns:a16="http://schemas.microsoft.com/office/drawing/2014/main" id="{4517B720-2B16-602A-5862-4A1A21D205AD}"/>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25133" t="7819" r="26969" b="13150"/>
          <a:stretch/>
        </p:blipFill>
        <p:spPr bwMode="auto">
          <a:xfrm>
            <a:off x="5583876" y="109415"/>
            <a:ext cx="1937113" cy="1797538"/>
          </a:xfrm>
          <a:prstGeom prst="rect">
            <a:avLst/>
          </a:prstGeom>
          <a:ln>
            <a:noFill/>
          </a:ln>
          <a:extLst>
            <a:ext uri="{53640926-AAD7-44D8-BBD7-CCE9431645EC}">
              <a14:shadowObscured xmlns:a14="http://schemas.microsoft.com/office/drawing/2010/main"/>
            </a:ext>
          </a:extLst>
        </p:spPr>
      </p:pic>
      <p:sp>
        <p:nvSpPr>
          <p:cNvPr id="6" name="TextBox 5">
            <a:extLst>
              <a:ext uri="{FF2B5EF4-FFF2-40B4-BE49-F238E27FC236}">
                <a16:creationId xmlns:a16="http://schemas.microsoft.com/office/drawing/2014/main" id="{26C9F41A-5FEB-0A03-2F5F-8D43CA1A47B9}"/>
              </a:ext>
            </a:extLst>
          </p:cNvPr>
          <p:cNvSpPr txBox="1"/>
          <p:nvPr/>
        </p:nvSpPr>
        <p:spPr>
          <a:xfrm>
            <a:off x="1211385" y="4964412"/>
            <a:ext cx="6086914" cy="461665"/>
          </a:xfrm>
          <a:prstGeom prst="rect">
            <a:avLst/>
          </a:prstGeom>
          <a:noFill/>
        </p:spPr>
        <p:txBody>
          <a:bodyPr wrap="square">
            <a:spAutoFit/>
          </a:bodyPr>
          <a:lstStyle/>
          <a:p>
            <a:r>
              <a:rPr lang="en-GB" kern="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200</a:t>
            </a:r>
            <a:r>
              <a:rPr lang="en-GB" kern="0" baseline="300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th</a:t>
            </a:r>
            <a:r>
              <a:rPr lang="en-GB" kern="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 Anniversary design by Amelia Jones</a:t>
            </a:r>
            <a:r>
              <a:rPr lang="en-GB" sz="2400" kern="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a:t>
            </a:r>
            <a:endParaRPr lang="en-GB" sz="2400" dirty="0"/>
          </a:p>
        </p:txBody>
      </p:sp>
      <p:sp>
        <p:nvSpPr>
          <p:cNvPr id="8" name="TextBox 7">
            <a:extLst>
              <a:ext uri="{FF2B5EF4-FFF2-40B4-BE49-F238E27FC236}">
                <a16:creationId xmlns:a16="http://schemas.microsoft.com/office/drawing/2014/main" id="{BF0F60CF-5818-7162-64F4-FCBEED3BCA9B}"/>
              </a:ext>
            </a:extLst>
          </p:cNvPr>
          <p:cNvSpPr txBox="1"/>
          <p:nvPr/>
        </p:nvSpPr>
        <p:spPr>
          <a:xfrm>
            <a:off x="-195385" y="3619051"/>
            <a:ext cx="7601147" cy="923330"/>
          </a:xfrm>
          <a:prstGeom prst="rect">
            <a:avLst/>
          </a:prstGeom>
          <a:noFill/>
        </p:spPr>
        <p:txBody>
          <a:bodyPr wrap="square">
            <a:spAutoFit/>
          </a:bodyPr>
          <a:lstStyle/>
          <a:p>
            <a:pPr marL="457200" algn="ctr"/>
            <a:r>
              <a:rPr lang="en-GB" sz="18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Should you wish to take part in any of our activities and events, please do contact us for further information.</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ctr"/>
            <a:r>
              <a:rPr lang="en-GB" sz="1800" dirty="0">
                <a:solidFill>
                  <a:srgbClr val="000000"/>
                </a:solidFill>
                <a:effectLst/>
                <a:latin typeface="Avenir Next LT Pro Light" panose="020B0304020202020204" pitchFamily="34" charset="0"/>
                <a:ea typeface="Calibri" panose="020F0502020204030204" pitchFamily="34" charset="0"/>
                <a:cs typeface="Times New Roman" panose="02020603050405020304" pitchFamily="18" charset="0"/>
              </a:rPr>
              <a:t>wlmchurchfacebook@gmail.com</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656428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14000">
        <p15:prstTrans prst="peelOff"/>
      </p:transition>
    </mc:Choice>
    <mc:Fallback xmlns="">
      <p:transition spd="slow" advClick="0" advTm="14000">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338</TotalTime>
  <Words>750</Words>
  <Application>Microsoft Office PowerPoint</Application>
  <PresentationFormat>Custom</PresentationFormat>
  <Paragraphs>121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Avenir Next LT Pro</vt:lpstr>
      <vt:lpstr>Avenir Next LT Pro Light</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Denise Wheeler</dc:creator>
  <cp:lastModifiedBy>Claire Slack</cp:lastModifiedBy>
  <cp:revision>4</cp:revision>
  <dcterms:created xsi:type="dcterms:W3CDTF">2023-12-13T18:54:30Z</dcterms:created>
  <dcterms:modified xsi:type="dcterms:W3CDTF">2024-01-09T14:49:49Z</dcterms:modified>
</cp:coreProperties>
</file>