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0" r:id="rId3"/>
    <p:sldId id="267" r:id="rId4"/>
    <p:sldId id="264" r:id="rId5"/>
    <p:sldId id="262" r:id="rId6"/>
    <p:sldId id="265" r:id="rId7"/>
    <p:sldId id="263" r:id="rId8"/>
    <p:sldId id="266" r:id="rId9"/>
    <p:sldId id="261" r:id="rId10"/>
  </p:sldIdLst>
  <p:sldSz cx="7620000" cy="5715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591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5" d="100"/>
          <a:sy n="95" d="100"/>
        </p:scale>
        <p:origin x="936"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71500" y="935302"/>
            <a:ext cx="6477000" cy="1989667"/>
          </a:xfrm>
        </p:spPr>
        <p:txBody>
          <a:bodyPr anchor="b"/>
          <a:lstStyle>
            <a:lvl1pPr algn="ctr">
              <a:defRPr sz="5000"/>
            </a:lvl1pPr>
          </a:lstStyle>
          <a:p>
            <a:r>
              <a:rPr lang="en-US"/>
              <a:t>Click to edit Master title style</a:t>
            </a:r>
            <a:endParaRPr lang="en-US" dirty="0"/>
          </a:p>
        </p:txBody>
      </p:sp>
      <p:sp>
        <p:nvSpPr>
          <p:cNvPr id="3" name="Subtitle 2"/>
          <p:cNvSpPr>
            <a:spLocks noGrp="1"/>
          </p:cNvSpPr>
          <p:nvPr>
            <p:ph type="subTitle" idx="1"/>
          </p:nvPr>
        </p:nvSpPr>
        <p:spPr>
          <a:xfrm>
            <a:off x="952500" y="3001698"/>
            <a:ext cx="5715000" cy="1379802"/>
          </a:xfrm>
        </p:spPr>
        <p:txBody>
          <a:bodyPr/>
          <a:lstStyle>
            <a:lvl1pPr marL="0" indent="0" algn="ctr">
              <a:buNone/>
              <a:defRPr sz="2000"/>
            </a:lvl1pPr>
            <a:lvl2pPr marL="380985" indent="0" algn="ctr">
              <a:buNone/>
              <a:defRPr sz="1667"/>
            </a:lvl2pPr>
            <a:lvl3pPr marL="761970" indent="0" algn="ctr">
              <a:buNone/>
              <a:defRPr sz="1500"/>
            </a:lvl3pPr>
            <a:lvl4pPr marL="1142954" indent="0" algn="ctr">
              <a:buNone/>
              <a:defRPr sz="1333"/>
            </a:lvl4pPr>
            <a:lvl5pPr marL="1523939" indent="0" algn="ctr">
              <a:buNone/>
              <a:defRPr sz="1333"/>
            </a:lvl5pPr>
            <a:lvl6pPr marL="1904924" indent="0" algn="ctr">
              <a:buNone/>
              <a:defRPr sz="1333"/>
            </a:lvl6pPr>
            <a:lvl7pPr marL="2285909" indent="0" algn="ctr">
              <a:buNone/>
              <a:defRPr sz="1333"/>
            </a:lvl7pPr>
            <a:lvl8pPr marL="2666893" indent="0" algn="ctr">
              <a:buNone/>
              <a:defRPr sz="1333"/>
            </a:lvl8pPr>
            <a:lvl9pPr marL="3047878" indent="0" algn="ctr">
              <a:buNone/>
              <a:defRPr sz="133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8691AA2-44C5-436D-ABD6-2D364A0316A3}" type="datetimeFigureOut">
              <a:rPr lang="en-GB" smtClean="0"/>
              <a:t>09/01/2024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4F77BC-CF13-417E-AB3E-1AFB949071A8}" type="slidenum">
              <a:rPr lang="en-GB" smtClean="0"/>
              <a:t>‹#›</a:t>
            </a:fld>
            <a:endParaRPr lang="en-GB"/>
          </a:p>
        </p:txBody>
      </p:sp>
    </p:spTree>
    <p:extLst>
      <p:ext uri="{BB962C8B-B14F-4D97-AF65-F5344CB8AC3E}">
        <p14:creationId xmlns:p14="http://schemas.microsoft.com/office/powerpoint/2010/main" val="40246044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3000">
        <p15:prstTrans prst="peelOff"/>
      </p:transition>
    </mc:Choice>
    <mc:Fallback xmlns="">
      <p:transition spd="slow" advClick="0" advTm="3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691AA2-44C5-436D-ABD6-2D364A0316A3}" type="datetimeFigureOut">
              <a:rPr lang="en-GB" smtClean="0"/>
              <a:t>09/01/2024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4F77BC-CF13-417E-AB3E-1AFB949071A8}" type="slidenum">
              <a:rPr lang="en-GB" smtClean="0"/>
              <a:t>‹#›</a:t>
            </a:fld>
            <a:endParaRPr lang="en-GB"/>
          </a:p>
        </p:txBody>
      </p:sp>
    </p:spTree>
    <p:extLst>
      <p:ext uri="{BB962C8B-B14F-4D97-AF65-F5344CB8AC3E}">
        <p14:creationId xmlns:p14="http://schemas.microsoft.com/office/powerpoint/2010/main" val="31206758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3000">
        <p15:prstTrans prst="peelOff"/>
      </p:transition>
    </mc:Choice>
    <mc:Fallback xmlns="">
      <p:transition spd="slow" advClick="0" advTm="3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53063" y="304271"/>
            <a:ext cx="1643063"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23875" y="304271"/>
            <a:ext cx="4833938"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691AA2-44C5-436D-ABD6-2D364A0316A3}" type="datetimeFigureOut">
              <a:rPr lang="en-GB" smtClean="0"/>
              <a:t>09/01/2024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4F77BC-CF13-417E-AB3E-1AFB949071A8}" type="slidenum">
              <a:rPr lang="en-GB" smtClean="0"/>
              <a:t>‹#›</a:t>
            </a:fld>
            <a:endParaRPr lang="en-GB"/>
          </a:p>
        </p:txBody>
      </p:sp>
    </p:spTree>
    <p:extLst>
      <p:ext uri="{BB962C8B-B14F-4D97-AF65-F5344CB8AC3E}">
        <p14:creationId xmlns:p14="http://schemas.microsoft.com/office/powerpoint/2010/main" val="3940669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3000">
        <p15:prstTrans prst="peelOff"/>
      </p:transition>
    </mc:Choice>
    <mc:Fallback xmlns="">
      <p:transition spd="slow" advClick="0" advTm="3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691AA2-44C5-436D-ABD6-2D364A0316A3}" type="datetimeFigureOut">
              <a:rPr lang="en-GB" smtClean="0"/>
              <a:t>09/01/2024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4F77BC-CF13-417E-AB3E-1AFB949071A8}" type="slidenum">
              <a:rPr lang="en-GB" smtClean="0"/>
              <a:t>‹#›</a:t>
            </a:fld>
            <a:endParaRPr lang="en-GB"/>
          </a:p>
        </p:txBody>
      </p:sp>
    </p:spTree>
    <p:extLst>
      <p:ext uri="{BB962C8B-B14F-4D97-AF65-F5344CB8AC3E}">
        <p14:creationId xmlns:p14="http://schemas.microsoft.com/office/powerpoint/2010/main" val="37292481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3000">
        <p15:prstTrans prst="peelOff"/>
      </p:transition>
    </mc:Choice>
    <mc:Fallback xmlns="">
      <p:transition spd="slow" advClick="0" advTm="3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9907" y="1424783"/>
            <a:ext cx="6572250" cy="2377281"/>
          </a:xfrm>
        </p:spPr>
        <p:txBody>
          <a:bodyPr anchor="b"/>
          <a:lstStyle>
            <a:lvl1pPr>
              <a:defRPr sz="5000"/>
            </a:lvl1pPr>
          </a:lstStyle>
          <a:p>
            <a:r>
              <a:rPr lang="en-US"/>
              <a:t>Click to edit Master title style</a:t>
            </a:r>
            <a:endParaRPr lang="en-US" dirty="0"/>
          </a:p>
        </p:txBody>
      </p:sp>
      <p:sp>
        <p:nvSpPr>
          <p:cNvPr id="3" name="Text Placeholder 2"/>
          <p:cNvSpPr>
            <a:spLocks noGrp="1"/>
          </p:cNvSpPr>
          <p:nvPr>
            <p:ph type="body" idx="1"/>
          </p:nvPr>
        </p:nvSpPr>
        <p:spPr>
          <a:xfrm>
            <a:off x="519907" y="3824554"/>
            <a:ext cx="6572250" cy="1250156"/>
          </a:xfrm>
        </p:spPr>
        <p:txBody>
          <a:bodyPr/>
          <a:lstStyle>
            <a:lvl1pPr marL="0" indent="0">
              <a:buNone/>
              <a:defRPr sz="2000">
                <a:solidFill>
                  <a:schemeClr val="tx1"/>
                </a:solidFill>
              </a:defRPr>
            </a:lvl1pPr>
            <a:lvl2pPr marL="380985" indent="0">
              <a:buNone/>
              <a:defRPr sz="1667">
                <a:solidFill>
                  <a:schemeClr val="tx1">
                    <a:tint val="75000"/>
                  </a:schemeClr>
                </a:solidFill>
              </a:defRPr>
            </a:lvl2pPr>
            <a:lvl3pPr marL="761970" indent="0">
              <a:buNone/>
              <a:defRPr sz="1500">
                <a:solidFill>
                  <a:schemeClr val="tx1">
                    <a:tint val="75000"/>
                  </a:schemeClr>
                </a:solidFill>
              </a:defRPr>
            </a:lvl3pPr>
            <a:lvl4pPr marL="1142954" indent="0">
              <a:buNone/>
              <a:defRPr sz="1333">
                <a:solidFill>
                  <a:schemeClr val="tx1">
                    <a:tint val="75000"/>
                  </a:schemeClr>
                </a:solidFill>
              </a:defRPr>
            </a:lvl4pPr>
            <a:lvl5pPr marL="1523939" indent="0">
              <a:buNone/>
              <a:defRPr sz="1333">
                <a:solidFill>
                  <a:schemeClr val="tx1">
                    <a:tint val="75000"/>
                  </a:schemeClr>
                </a:solidFill>
              </a:defRPr>
            </a:lvl5pPr>
            <a:lvl6pPr marL="1904924" indent="0">
              <a:buNone/>
              <a:defRPr sz="1333">
                <a:solidFill>
                  <a:schemeClr val="tx1">
                    <a:tint val="75000"/>
                  </a:schemeClr>
                </a:solidFill>
              </a:defRPr>
            </a:lvl6pPr>
            <a:lvl7pPr marL="2285909" indent="0">
              <a:buNone/>
              <a:defRPr sz="1333">
                <a:solidFill>
                  <a:schemeClr val="tx1">
                    <a:tint val="75000"/>
                  </a:schemeClr>
                </a:solidFill>
              </a:defRPr>
            </a:lvl7pPr>
            <a:lvl8pPr marL="2666893" indent="0">
              <a:buNone/>
              <a:defRPr sz="1333">
                <a:solidFill>
                  <a:schemeClr val="tx1">
                    <a:tint val="75000"/>
                  </a:schemeClr>
                </a:solidFill>
              </a:defRPr>
            </a:lvl8pPr>
            <a:lvl9pPr marL="3047878" indent="0">
              <a:buNone/>
              <a:defRPr sz="13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691AA2-44C5-436D-ABD6-2D364A0316A3}" type="datetimeFigureOut">
              <a:rPr lang="en-GB" smtClean="0"/>
              <a:t>09/01/2024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4F77BC-CF13-417E-AB3E-1AFB949071A8}" type="slidenum">
              <a:rPr lang="en-GB" smtClean="0"/>
              <a:t>‹#›</a:t>
            </a:fld>
            <a:endParaRPr lang="en-GB"/>
          </a:p>
        </p:txBody>
      </p:sp>
    </p:spTree>
    <p:extLst>
      <p:ext uri="{BB962C8B-B14F-4D97-AF65-F5344CB8AC3E}">
        <p14:creationId xmlns:p14="http://schemas.microsoft.com/office/powerpoint/2010/main" val="24800126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3000">
        <p15:prstTrans prst="peelOff"/>
      </p:transition>
    </mc:Choice>
    <mc:Fallback xmlns="">
      <p:transition spd="slow" advClick="0" advTm="3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23875" y="1521354"/>
            <a:ext cx="32385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57625" y="1521354"/>
            <a:ext cx="32385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8691AA2-44C5-436D-ABD6-2D364A0316A3}" type="datetimeFigureOut">
              <a:rPr lang="en-GB" smtClean="0"/>
              <a:t>09/01/2024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4F77BC-CF13-417E-AB3E-1AFB949071A8}" type="slidenum">
              <a:rPr lang="en-GB" smtClean="0"/>
              <a:t>‹#›</a:t>
            </a:fld>
            <a:endParaRPr lang="en-GB"/>
          </a:p>
        </p:txBody>
      </p:sp>
    </p:spTree>
    <p:extLst>
      <p:ext uri="{BB962C8B-B14F-4D97-AF65-F5344CB8AC3E}">
        <p14:creationId xmlns:p14="http://schemas.microsoft.com/office/powerpoint/2010/main" val="34467471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3000">
        <p15:prstTrans prst="peelOff"/>
      </p:transition>
    </mc:Choice>
    <mc:Fallback xmlns="">
      <p:transition spd="slow" advClick="0" advTm="3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4867" y="304272"/>
            <a:ext cx="657225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4868" y="1400969"/>
            <a:ext cx="3223617" cy="686593"/>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a:t>Click to edit Master text styles</a:t>
            </a:r>
          </a:p>
        </p:txBody>
      </p:sp>
      <p:sp>
        <p:nvSpPr>
          <p:cNvPr id="4" name="Content Placeholder 3"/>
          <p:cNvSpPr>
            <a:spLocks noGrp="1"/>
          </p:cNvSpPr>
          <p:nvPr>
            <p:ph sz="half" idx="2"/>
          </p:nvPr>
        </p:nvSpPr>
        <p:spPr>
          <a:xfrm>
            <a:off x="524868" y="2087563"/>
            <a:ext cx="3223617"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57625" y="1400969"/>
            <a:ext cx="3239493" cy="686593"/>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a:t>Click to edit Master text styles</a:t>
            </a:r>
          </a:p>
        </p:txBody>
      </p:sp>
      <p:sp>
        <p:nvSpPr>
          <p:cNvPr id="6" name="Content Placeholder 5"/>
          <p:cNvSpPr>
            <a:spLocks noGrp="1"/>
          </p:cNvSpPr>
          <p:nvPr>
            <p:ph sz="quarter" idx="4"/>
          </p:nvPr>
        </p:nvSpPr>
        <p:spPr>
          <a:xfrm>
            <a:off x="3857625" y="2087563"/>
            <a:ext cx="3239493"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8691AA2-44C5-436D-ABD6-2D364A0316A3}" type="datetimeFigureOut">
              <a:rPr lang="en-GB" smtClean="0"/>
              <a:t>09/01/2024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14F77BC-CF13-417E-AB3E-1AFB949071A8}" type="slidenum">
              <a:rPr lang="en-GB" smtClean="0"/>
              <a:t>‹#›</a:t>
            </a:fld>
            <a:endParaRPr lang="en-GB"/>
          </a:p>
        </p:txBody>
      </p:sp>
    </p:spTree>
    <p:extLst>
      <p:ext uri="{BB962C8B-B14F-4D97-AF65-F5344CB8AC3E}">
        <p14:creationId xmlns:p14="http://schemas.microsoft.com/office/powerpoint/2010/main" val="21870369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3000">
        <p15:prstTrans prst="peelOff"/>
      </p:transition>
    </mc:Choice>
    <mc:Fallback xmlns="">
      <p:transition spd="slow" advClick="0" advTm="3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8691AA2-44C5-436D-ABD6-2D364A0316A3}" type="datetimeFigureOut">
              <a:rPr lang="en-GB" smtClean="0"/>
              <a:t>09/01/2024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14F77BC-CF13-417E-AB3E-1AFB949071A8}" type="slidenum">
              <a:rPr lang="en-GB" smtClean="0"/>
              <a:t>‹#›</a:t>
            </a:fld>
            <a:endParaRPr lang="en-GB"/>
          </a:p>
        </p:txBody>
      </p:sp>
    </p:spTree>
    <p:extLst>
      <p:ext uri="{BB962C8B-B14F-4D97-AF65-F5344CB8AC3E}">
        <p14:creationId xmlns:p14="http://schemas.microsoft.com/office/powerpoint/2010/main" val="27774214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3000">
        <p15:prstTrans prst="peelOff"/>
      </p:transition>
    </mc:Choice>
    <mc:Fallback xmlns="">
      <p:transition spd="slow" advClick="0" advTm="3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691AA2-44C5-436D-ABD6-2D364A0316A3}" type="datetimeFigureOut">
              <a:rPr lang="en-GB" smtClean="0"/>
              <a:t>09/01/2024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14F77BC-CF13-417E-AB3E-1AFB949071A8}" type="slidenum">
              <a:rPr lang="en-GB" smtClean="0"/>
              <a:t>‹#›</a:t>
            </a:fld>
            <a:endParaRPr lang="en-GB"/>
          </a:p>
        </p:txBody>
      </p:sp>
    </p:spTree>
    <p:extLst>
      <p:ext uri="{BB962C8B-B14F-4D97-AF65-F5344CB8AC3E}">
        <p14:creationId xmlns:p14="http://schemas.microsoft.com/office/powerpoint/2010/main" val="34955380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3000">
        <p15:prstTrans prst="peelOff"/>
      </p:transition>
    </mc:Choice>
    <mc:Fallback xmlns="">
      <p:transition spd="slow" advClick="0" advTm="3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4868" y="381000"/>
            <a:ext cx="2457648" cy="1333500"/>
          </a:xfrm>
        </p:spPr>
        <p:txBody>
          <a:bodyPr anchor="b"/>
          <a:lstStyle>
            <a:lvl1pPr>
              <a:defRPr sz="2667"/>
            </a:lvl1pPr>
          </a:lstStyle>
          <a:p>
            <a:r>
              <a:rPr lang="en-US"/>
              <a:t>Click to edit Master title style</a:t>
            </a:r>
            <a:endParaRPr lang="en-US" dirty="0"/>
          </a:p>
        </p:txBody>
      </p:sp>
      <p:sp>
        <p:nvSpPr>
          <p:cNvPr id="3" name="Content Placeholder 2"/>
          <p:cNvSpPr>
            <a:spLocks noGrp="1"/>
          </p:cNvSpPr>
          <p:nvPr>
            <p:ph idx="1"/>
          </p:nvPr>
        </p:nvSpPr>
        <p:spPr>
          <a:xfrm>
            <a:off x="3239493" y="822856"/>
            <a:ext cx="3857625" cy="4061354"/>
          </a:xfrm>
        </p:spPr>
        <p:txBody>
          <a:bodyPr/>
          <a:lstStyle>
            <a:lvl1pPr>
              <a:defRPr sz="2667"/>
            </a:lvl1pPr>
            <a:lvl2pPr>
              <a:defRPr sz="2333"/>
            </a:lvl2pPr>
            <a:lvl3pPr>
              <a:defRPr sz="2000"/>
            </a:lvl3pPr>
            <a:lvl4pPr>
              <a:defRPr sz="1667"/>
            </a:lvl4pPr>
            <a:lvl5pPr>
              <a:defRPr sz="1667"/>
            </a:lvl5pPr>
            <a:lvl6pPr>
              <a:defRPr sz="1667"/>
            </a:lvl6pPr>
            <a:lvl7pPr>
              <a:defRPr sz="1667"/>
            </a:lvl7pPr>
            <a:lvl8pPr>
              <a:defRPr sz="1667"/>
            </a:lvl8pPr>
            <a:lvl9pPr>
              <a:defRPr sz="1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4868" y="1714500"/>
            <a:ext cx="2457648" cy="3176323"/>
          </a:xfrm>
        </p:spPr>
        <p:txBody>
          <a:bodyPr/>
          <a:lstStyle>
            <a:lvl1pPr marL="0" indent="0">
              <a:buNone/>
              <a:defRPr sz="1333"/>
            </a:lvl1pPr>
            <a:lvl2pPr marL="380985" indent="0">
              <a:buNone/>
              <a:defRPr sz="1167"/>
            </a:lvl2pPr>
            <a:lvl3pPr marL="761970" indent="0">
              <a:buNone/>
              <a:defRPr sz="1000"/>
            </a:lvl3pPr>
            <a:lvl4pPr marL="1142954" indent="0">
              <a:buNone/>
              <a:defRPr sz="833"/>
            </a:lvl4pPr>
            <a:lvl5pPr marL="1523939" indent="0">
              <a:buNone/>
              <a:defRPr sz="833"/>
            </a:lvl5pPr>
            <a:lvl6pPr marL="1904924" indent="0">
              <a:buNone/>
              <a:defRPr sz="833"/>
            </a:lvl6pPr>
            <a:lvl7pPr marL="2285909" indent="0">
              <a:buNone/>
              <a:defRPr sz="833"/>
            </a:lvl7pPr>
            <a:lvl8pPr marL="2666893" indent="0">
              <a:buNone/>
              <a:defRPr sz="833"/>
            </a:lvl8pPr>
            <a:lvl9pPr marL="3047878" indent="0">
              <a:buNone/>
              <a:defRPr sz="833"/>
            </a:lvl9pPr>
          </a:lstStyle>
          <a:p>
            <a:pPr lvl="0"/>
            <a:r>
              <a:rPr lang="en-US"/>
              <a:t>Click to edit Master text styles</a:t>
            </a:r>
          </a:p>
        </p:txBody>
      </p:sp>
      <p:sp>
        <p:nvSpPr>
          <p:cNvPr id="5" name="Date Placeholder 4"/>
          <p:cNvSpPr>
            <a:spLocks noGrp="1"/>
          </p:cNvSpPr>
          <p:nvPr>
            <p:ph type="dt" sz="half" idx="10"/>
          </p:nvPr>
        </p:nvSpPr>
        <p:spPr/>
        <p:txBody>
          <a:bodyPr/>
          <a:lstStyle/>
          <a:p>
            <a:fld id="{A8691AA2-44C5-436D-ABD6-2D364A0316A3}" type="datetimeFigureOut">
              <a:rPr lang="en-GB" smtClean="0"/>
              <a:t>09/01/2024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4F77BC-CF13-417E-AB3E-1AFB949071A8}" type="slidenum">
              <a:rPr lang="en-GB" smtClean="0"/>
              <a:t>‹#›</a:t>
            </a:fld>
            <a:endParaRPr lang="en-GB"/>
          </a:p>
        </p:txBody>
      </p:sp>
    </p:spTree>
    <p:extLst>
      <p:ext uri="{BB962C8B-B14F-4D97-AF65-F5344CB8AC3E}">
        <p14:creationId xmlns:p14="http://schemas.microsoft.com/office/powerpoint/2010/main" val="42102119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3000">
        <p15:prstTrans prst="peelOff"/>
      </p:transition>
    </mc:Choice>
    <mc:Fallback xmlns="">
      <p:transition spd="slow" advClick="0" advTm="3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4868" y="381000"/>
            <a:ext cx="2457648" cy="1333500"/>
          </a:xfrm>
        </p:spPr>
        <p:txBody>
          <a:bodyPr anchor="b"/>
          <a:lstStyle>
            <a:lvl1pPr>
              <a:defRPr sz="2667"/>
            </a:lvl1pPr>
          </a:lstStyle>
          <a:p>
            <a:r>
              <a:rPr lang="en-US"/>
              <a:t>Click to edit Master title style</a:t>
            </a:r>
            <a:endParaRPr lang="en-US" dirty="0"/>
          </a:p>
        </p:txBody>
      </p:sp>
      <p:sp>
        <p:nvSpPr>
          <p:cNvPr id="3" name="Picture Placeholder 2"/>
          <p:cNvSpPr>
            <a:spLocks noGrp="1" noChangeAspect="1"/>
          </p:cNvSpPr>
          <p:nvPr>
            <p:ph type="pic" idx="1"/>
          </p:nvPr>
        </p:nvSpPr>
        <p:spPr>
          <a:xfrm>
            <a:off x="3239493" y="822856"/>
            <a:ext cx="3857625" cy="4061354"/>
          </a:xfrm>
        </p:spPr>
        <p:txBody>
          <a:bodyPr anchor="t"/>
          <a:lstStyle>
            <a:lvl1pPr marL="0" indent="0">
              <a:buNone/>
              <a:defRPr sz="2667"/>
            </a:lvl1pPr>
            <a:lvl2pPr marL="380985" indent="0">
              <a:buNone/>
              <a:defRPr sz="2333"/>
            </a:lvl2pPr>
            <a:lvl3pPr marL="761970" indent="0">
              <a:buNone/>
              <a:defRPr sz="2000"/>
            </a:lvl3pPr>
            <a:lvl4pPr marL="1142954" indent="0">
              <a:buNone/>
              <a:defRPr sz="1667"/>
            </a:lvl4pPr>
            <a:lvl5pPr marL="1523939" indent="0">
              <a:buNone/>
              <a:defRPr sz="1667"/>
            </a:lvl5pPr>
            <a:lvl6pPr marL="1904924" indent="0">
              <a:buNone/>
              <a:defRPr sz="1667"/>
            </a:lvl6pPr>
            <a:lvl7pPr marL="2285909" indent="0">
              <a:buNone/>
              <a:defRPr sz="1667"/>
            </a:lvl7pPr>
            <a:lvl8pPr marL="2666893" indent="0">
              <a:buNone/>
              <a:defRPr sz="1667"/>
            </a:lvl8pPr>
            <a:lvl9pPr marL="3047878" indent="0">
              <a:buNone/>
              <a:defRPr sz="1667"/>
            </a:lvl9pPr>
          </a:lstStyle>
          <a:p>
            <a:r>
              <a:rPr lang="en-US"/>
              <a:t>Click icon to add picture</a:t>
            </a:r>
            <a:endParaRPr lang="en-US" dirty="0"/>
          </a:p>
        </p:txBody>
      </p:sp>
      <p:sp>
        <p:nvSpPr>
          <p:cNvPr id="4" name="Text Placeholder 3"/>
          <p:cNvSpPr>
            <a:spLocks noGrp="1"/>
          </p:cNvSpPr>
          <p:nvPr>
            <p:ph type="body" sz="half" idx="2"/>
          </p:nvPr>
        </p:nvSpPr>
        <p:spPr>
          <a:xfrm>
            <a:off x="524868" y="1714500"/>
            <a:ext cx="2457648" cy="3176323"/>
          </a:xfrm>
        </p:spPr>
        <p:txBody>
          <a:bodyPr/>
          <a:lstStyle>
            <a:lvl1pPr marL="0" indent="0">
              <a:buNone/>
              <a:defRPr sz="1333"/>
            </a:lvl1pPr>
            <a:lvl2pPr marL="380985" indent="0">
              <a:buNone/>
              <a:defRPr sz="1167"/>
            </a:lvl2pPr>
            <a:lvl3pPr marL="761970" indent="0">
              <a:buNone/>
              <a:defRPr sz="1000"/>
            </a:lvl3pPr>
            <a:lvl4pPr marL="1142954" indent="0">
              <a:buNone/>
              <a:defRPr sz="833"/>
            </a:lvl4pPr>
            <a:lvl5pPr marL="1523939" indent="0">
              <a:buNone/>
              <a:defRPr sz="833"/>
            </a:lvl5pPr>
            <a:lvl6pPr marL="1904924" indent="0">
              <a:buNone/>
              <a:defRPr sz="833"/>
            </a:lvl6pPr>
            <a:lvl7pPr marL="2285909" indent="0">
              <a:buNone/>
              <a:defRPr sz="833"/>
            </a:lvl7pPr>
            <a:lvl8pPr marL="2666893" indent="0">
              <a:buNone/>
              <a:defRPr sz="833"/>
            </a:lvl8pPr>
            <a:lvl9pPr marL="3047878" indent="0">
              <a:buNone/>
              <a:defRPr sz="833"/>
            </a:lvl9pPr>
          </a:lstStyle>
          <a:p>
            <a:pPr lvl="0"/>
            <a:r>
              <a:rPr lang="en-US"/>
              <a:t>Click to edit Master text styles</a:t>
            </a:r>
          </a:p>
        </p:txBody>
      </p:sp>
      <p:sp>
        <p:nvSpPr>
          <p:cNvPr id="5" name="Date Placeholder 4"/>
          <p:cNvSpPr>
            <a:spLocks noGrp="1"/>
          </p:cNvSpPr>
          <p:nvPr>
            <p:ph type="dt" sz="half" idx="10"/>
          </p:nvPr>
        </p:nvSpPr>
        <p:spPr/>
        <p:txBody>
          <a:bodyPr/>
          <a:lstStyle/>
          <a:p>
            <a:fld id="{A8691AA2-44C5-436D-ABD6-2D364A0316A3}" type="datetimeFigureOut">
              <a:rPr lang="en-GB" smtClean="0"/>
              <a:t>09/01/2024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4F77BC-CF13-417E-AB3E-1AFB949071A8}" type="slidenum">
              <a:rPr lang="en-GB" smtClean="0"/>
              <a:t>‹#›</a:t>
            </a:fld>
            <a:endParaRPr lang="en-GB"/>
          </a:p>
        </p:txBody>
      </p:sp>
    </p:spTree>
    <p:extLst>
      <p:ext uri="{BB962C8B-B14F-4D97-AF65-F5344CB8AC3E}">
        <p14:creationId xmlns:p14="http://schemas.microsoft.com/office/powerpoint/2010/main" val="12277879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3000">
        <p15:prstTrans prst="peelOff"/>
      </p:transition>
    </mc:Choice>
    <mc:Fallback xmlns="">
      <p:transition spd="slow" advClick="0" advTm="3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23875" y="304272"/>
            <a:ext cx="657225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23875" y="1521354"/>
            <a:ext cx="657225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23875" y="5296960"/>
            <a:ext cx="1714500" cy="304271"/>
          </a:xfrm>
          <a:prstGeom prst="rect">
            <a:avLst/>
          </a:prstGeom>
        </p:spPr>
        <p:txBody>
          <a:bodyPr vert="horz" lIns="91440" tIns="45720" rIns="91440" bIns="45720" rtlCol="0" anchor="ctr"/>
          <a:lstStyle>
            <a:lvl1pPr algn="l">
              <a:defRPr sz="1000">
                <a:solidFill>
                  <a:schemeClr val="tx1">
                    <a:tint val="75000"/>
                  </a:schemeClr>
                </a:solidFill>
              </a:defRPr>
            </a:lvl1pPr>
          </a:lstStyle>
          <a:p>
            <a:fld id="{A8691AA2-44C5-436D-ABD6-2D364A0316A3}" type="datetimeFigureOut">
              <a:rPr lang="en-GB" smtClean="0"/>
              <a:t>09/01/2024</a:t>
            </a:fld>
            <a:endParaRPr lang="en-GB"/>
          </a:p>
        </p:txBody>
      </p:sp>
      <p:sp>
        <p:nvSpPr>
          <p:cNvPr id="5" name="Footer Placeholder 4"/>
          <p:cNvSpPr>
            <a:spLocks noGrp="1"/>
          </p:cNvSpPr>
          <p:nvPr>
            <p:ph type="ftr" sz="quarter" idx="3"/>
          </p:nvPr>
        </p:nvSpPr>
        <p:spPr>
          <a:xfrm>
            <a:off x="2524125" y="5296960"/>
            <a:ext cx="2571750" cy="304271"/>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381625" y="5296960"/>
            <a:ext cx="1714500" cy="304271"/>
          </a:xfrm>
          <a:prstGeom prst="rect">
            <a:avLst/>
          </a:prstGeom>
        </p:spPr>
        <p:txBody>
          <a:bodyPr vert="horz" lIns="91440" tIns="45720" rIns="91440" bIns="45720" rtlCol="0" anchor="ctr"/>
          <a:lstStyle>
            <a:lvl1pPr algn="r">
              <a:defRPr sz="1000">
                <a:solidFill>
                  <a:schemeClr val="tx1">
                    <a:tint val="75000"/>
                  </a:schemeClr>
                </a:solidFill>
              </a:defRPr>
            </a:lvl1pPr>
          </a:lstStyle>
          <a:p>
            <a:fld id="{014F77BC-CF13-417E-AB3E-1AFB949071A8}" type="slidenum">
              <a:rPr lang="en-GB" smtClean="0"/>
              <a:t>‹#›</a:t>
            </a:fld>
            <a:endParaRPr lang="en-GB"/>
          </a:p>
        </p:txBody>
      </p:sp>
    </p:spTree>
    <p:extLst>
      <p:ext uri="{BB962C8B-B14F-4D97-AF65-F5344CB8AC3E}">
        <p14:creationId xmlns:p14="http://schemas.microsoft.com/office/powerpoint/2010/main" val="156249412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5="http://schemas.microsoft.com/office/powerpoint/2012/main">
    <mc:Choice Requires="p15">
      <p:transition xmlns:p14="http://schemas.microsoft.com/office/powerpoint/2010/main" spd="slow" p14:dur="1250" advClick="0" advTm="3000">
        <p15:prstTrans prst="peelOff"/>
      </p:transition>
    </mc:Choice>
    <mc:Fallback xmlns="">
      <p:transition spd="slow" advClick="0" advTm="3000">
        <p:fade/>
      </p:transition>
    </mc:Fallback>
  </mc:AlternateContent>
  <p:txStyles>
    <p:titleStyle>
      <a:lvl1pPr algn="l" defTabSz="761970" rtl="0" eaLnBrk="1" latinLnBrk="0" hangingPunct="1">
        <a:lnSpc>
          <a:spcPct val="90000"/>
        </a:lnSpc>
        <a:spcBef>
          <a:spcPct val="0"/>
        </a:spcBef>
        <a:buNone/>
        <a:defRPr sz="3667" kern="1200">
          <a:solidFill>
            <a:schemeClr val="tx1"/>
          </a:solidFill>
          <a:latin typeface="+mj-lt"/>
          <a:ea typeface="+mj-ea"/>
          <a:cs typeface="+mj-cs"/>
        </a:defRPr>
      </a:lvl1pPr>
    </p:titleStyle>
    <p:bodyStyle>
      <a:lvl1pPr marL="190492" indent="-190492" algn="l" defTabSz="761970" rtl="0" eaLnBrk="1" latinLnBrk="0" hangingPunct="1">
        <a:lnSpc>
          <a:spcPct val="90000"/>
        </a:lnSpc>
        <a:spcBef>
          <a:spcPts val="833"/>
        </a:spcBef>
        <a:buFont typeface="Arial" panose="020B0604020202020204" pitchFamily="34" charset="0"/>
        <a:buChar char="•"/>
        <a:defRPr sz="2333" kern="1200">
          <a:solidFill>
            <a:schemeClr val="tx1"/>
          </a:solidFill>
          <a:latin typeface="+mn-lt"/>
          <a:ea typeface="+mn-ea"/>
          <a:cs typeface="+mn-cs"/>
        </a:defRPr>
      </a:lvl1pPr>
      <a:lvl2pPr marL="571477" indent="-190492" algn="l" defTabSz="761970" rtl="0" eaLnBrk="1" latinLnBrk="0" hangingPunct="1">
        <a:lnSpc>
          <a:spcPct val="90000"/>
        </a:lnSpc>
        <a:spcBef>
          <a:spcPts val="417"/>
        </a:spcBef>
        <a:buFont typeface="Arial" panose="020B0604020202020204" pitchFamily="34" charset="0"/>
        <a:buChar char="•"/>
        <a:defRPr sz="2000" kern="1200">
          <a:solidFill>
            <a:schemeClr val="tx1"/>
          </a:solidFill>
          <a:latin typeface="+mn-lt"/>
          <a:ea typeface="+mn-ea"/>
          <a:cs typeface="+mn-cs"/>
        </a:defRPr>
      </a:lvl2pPr>
      <a:lvl3pPr marL="952462" indent="-190492" algn="l" defTabSz="761970" rtl="0" eaLnBrk="1" latinLnBrk="0" hangingPunct="1">
        <a:lnSpc>
          <a:spcPct val="90000"/>
        </a:lnSpc>
        <a:spcBef>
          <a:spcPts val="417"/>
        </a:spcBef>
        <a:buFont typeface="Arial" panose="020B0604020202020204" pitchFamily="34" charset="0"/>
        <a:buChar char="•"/>
        <a:defRPr sz="1667" kern="1200">
          <a:solidFill>
            <a:schemeClr val="tx1"/>
          </a:solidFill>
          <a:latin typeface="+mn-lt"/>
          <a:ea typeface="+mn-ea"/>
          <a:cs typeface="+mn-cs"/>
        </a:defRPr>
      </a:lvl3pPr>
      <a:lvl4pPr marL="1333447"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4pPr>
      <a:lvl5pPr marL="1714431"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5pPr>
      <a:lvl6pPr marL="2095416"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6pPr>
      <a:lvl7pPr marL="2476401"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7pPr>
      <a:lvl8pPr marL="2857386"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8pPr>
      <a:lvl9pPr marL="3238370"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761970" rtl="0" eaLnBrk="1" latinLnBrk="0" hangingPunct="1">
        <a:defRPr sz="1500" kern="1200">
          <a:solidFill>
            <a:schemeClr val="tx1"/>
          </a:solidFill>
          <a:latin typeface="+mn-lt"/>
          <a:ea typeface="+mn-ea"/>
          <a:cs typeface="+mn-cs"/>
        </a:defRPr>
      </a:lvl1pPr>
      <a:lvl2pPr marL="380985" algn="l" defTabSz="761970" rtl="0" eaLnBrk="1" latinLnBrk="0" hangingPunct="1">
        <a:defRPr sz="1500" kern="1200">
          <a:solidFill>
            <a:schemeClr val="tx1"/>
          </a:solidFill>
          <a:latin typeface="+mn-lt"/>
          <a:ea typeface="+mn-ea"/>
          <a:cs typeface="+mn-cs"/>
        </a:defRPr>
      </a:lvl2pPr>
      <a:lvl3pPr marL="761970" algn="l" defTabSz="761970" rtl="0" eaLnBrk="1" latinLnBrk="0" hangingPunct="1">
        <a:defRPr sz="1500" kern="1200">
          <a:solidFill>
            <a:schemeClr val="tx1"/>
          </a:solidFill>
          <a:latin typeface="+mn-lt"/>
          <a:ea typeface="+mn-ea"/>
          <a:cs typeface="+mn-cs"/>
        </a:defRPr>
      </a:lvl3pPr>
      <a:lvl4pPr marL="1142954" algn="l" defTabSz="761970" rtl="0" eaLnBrk="1" latinLnBrk="0" hangingPunct="1">
        <a:defRPr sz="1500" kern="1200">
          <a:solidFill>
            <a:schemeClr val="tx1"/>
          </a:solidFill>
          <a:latin typeface="+mn-lt"/>
          <a:ea typeface="+mn-ea"/>
          <a:cs typeface="+mn-cs"/>
        </a:defRPr>
      </a:lvl4pPr>
      <a:lvl5pPr marL="1523939" algn="l" defTabSz="761970" rtl="0" eaLnBrk="1" latinLnBrk="0" hangingPunct="1">
        <a:defRPr sz="1500" kern="1200">
          <a:solidFill>
            <a:schemeClr val="tx1"/>
          </a:solidFill>
          <a:latin typeface="+mn-lt"/>
          <a:ea typeface="+mn-ea"/>
          <a:cs typeface="+mn-cs"/>
        </a:defRPr>
      </a:lvl5pPr>
      <a:lvl6pPr marL="1904924" algn="l" defTabSz="761970" rtl="0" eaLnBrk="1" latinLnBrk="0" hangingPunct="1">
        <a:defRPr sz="1500" kern="1200">
          <a:solidFill>
            <a:schemeClr val="tx1"/>
          </a:solidFill>
          <a:latin typeface="+mn-lt"/>
          <a:ea typeface="+mn-ea"/>
          <a:cs typeface="+mn-cs"/>
        </a:defRPr>
      </a:lvl6pPr>
      <a:lvl7pPr marL="2285909" algn="l" defTabSz="761970" rtl="0" eaLnBrk="1" latinLnBrk="0" hangingPunct="1">
        <a:defRPr sz="1500" kern="1200">
          <a:solidFill>
            <a:schemeClr val="tx1"/>
          </a:solidFill>
          <a:latin typeface="+mn-lt"/>
          <a:ea typeface="+mn-ea"/>
          <a:cs typeface="+mn-cs"/>
        </a:defRPr>
      </a:lvl7pPr>
      <a:lvl8pPr marL="2666893" algn="l" defTabSz="761970" rtl="0" eaLnBrk="1" latinLnBrk="0" hangingPunct="1">
        <a:defRPr sz="1500" kern="1200">
          <a:solidFill>
            <a:schemeClr val="tx1"/>
          </a:solidFill>
          <a:latin typeface="+mn-lt"/>
          <a:ea typeface="+mn-ea"/>
          <a:cs typeface="+mn-cs"/>
        </a:defRPr>
      </a:lvl8pPr>
      <a:lvl9pPr marL="3047878" algn="l" defTabSz="76197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logo for a church">
            <a:extLst>
              <a:ext uri="{FF2B5EF4-FFF2-40B4-BE49-F238E27FC236}">
                <a16:creationId xmlns:a16="http://schemas.microsoft.com/office/drawing/2014/main" id="{BE447376-9377-87DF-630F-101C51D2AF76}"/>
              </a:ext>
            </a:extLst>
          </p:cNvPr>
          <p:cNvPicPr>
            <a:picLocks noChangeAspect="1"/>
          </p:cNvPicPr>
          <p:nvPr/>
        </p:nvPicPr>
        <p:blipFill rotWithShape="1">
          <a:blip r:embed="rId2">
            <a:extLst>
              <a:ext uri="{28A0092B-C50C-407E-A947-70E740481C1C}">
                <a14:useLocalDpi xmlns:a14="http://schemas.microsoft.com/office/drawing/2010/main" val="0"/>
              </a:ext>
            </a:extLst>
          </a:blip>
          <a:srcRect l="17525" t="5658" r="17925" b="5922"/>
          <a:stretch/>
        </p:blipFill>
        <p:spPr bwMode="auto">
          <a:xfrm>
            <a:off x="2456353" y="2012939"/>
            <a:ext cx="2707294" cy="2780646"/>
          </a:xfrm>
          <a:prstGeom prst="rect">
            <a:avLst/>
          </a:prstGeom>
          <a:ln>
            <a:noFill/>
          </a:ln>
          <a:extLst>
            <a:ext uri="{53640926-AAD7-44D8-BBD7-CCE9431645EC}">
              <a14:shadowObscured xmlns:a14="http://schemas.microsoft.com/office/drawing/2010/main"/>
            </a:ext>
          </a:extLst>
        </p:spPr>
      </p:pic>
      <p:sp>
        <p:nvSpPr>
          <p:cNvPr id="8" name="TextBox 7">
            <a:extLst>
              <a:ext uri="{FF2B5EF4-FFF2-40B4-BE49-F238E27FC236}">
                <a16:creationId xmlns:a16="http://schemas.microsoft.com/office/drawing/2014/main" id="{54D059A9-3855-217F-0BA1-57F77D83FE89}"/>
              </a:ext>
            </a:extLst>
          </p:cNvPr>
          <p:cNvSpPr txBox="1"/>
          <p:nvPr/>
        </p:nvSpPr>
        <p:spPr>
          <a:xfrm>
            <a:off x="0" y="328357"/>
            <a:ext cx="7619999" cy="1754326"/>
          </a:xfrm>
          <a:prstGeom prst="rect">
            <a:avLst/>
          </a:prstGeom>
          <a:noFill/>
        </p:spPr>
        <p:txBody>
          <a:bodyPr wrap="square">
            <a:spAutoFit/>
          </a:bodyPr>
          <a:lstStyle/>
          <a:p>
            <a:pPr algn="ctr"/>
            <a:r>
              <a:rPr lang="en-GB" sz="3200" b="1" dirty="0">
                <a:solidFill>
                  <a:srgbClr val="000000"/>
                </a:solidFill>
                <a:latin typeface="Avenir Next LT Pro" panose="020B0504020202020204" pitchFamily="34" charset="0"/>
                <a:ea typeface="Calibri" panose="020F0502020204030204" pitchFamily="34" charset="0"/>
                <a:cs typeface="Times New Roman" panose="02020603050405020304" pitchFamily="18" charset="0"/>
              </a:rPr>
              <a:t>Wheatley Lane Methodist Church </a:t>
            </a:r>
            <a:endParaRPr lang="en-GB" sz="3200" dirty="0">
              <a:latin typeface="Avenir Next LT Pro" panose="020B0504020202020204" pitchFamily="34" charset="0"/>
              <a:ea typeface="Calibri" panose="020F0502020204030204" pitchFamily="34" charset="0"/>
              <a:cs typeface="Times New Roman" panose="02020603050405020304" pitchFamily="18" charset="0"/>
            </a:endParaRPr>
          </a:p>
          <a:p>
            <a:pPr algn="ctr"/>
            <a:r>
              <a:rPr lang="en-GB" sz="3600" b="1" kern="0" dirty="0">
                <a:solidFill>
                  <a:srgbClr val="000000"/>
                </a:solidFill>
                <a:latin typeface="Avenir Next LT Pro" panose="020B0504020202020204" pitchFamily="34" charset="0"/>
                <a:ea typeface="Calibri" panose="020F0502020204030204" pitchFamily="34" charset="0"/>
                <a:cs typeface="Times New Roman" panose="02020603050405020304" pitchFamily="18" charset="0"/>
              </a:rPr>
              <a:t>200</a:t>
            </a:r>
            <a:r>
              <a:rPr lang="en-GB" sz="3600" b="1" kern="0" baseline="30000" dirty="0">
                <a:solidFill>
                  <a:srgbClr val="000000"/>
                </a:solidFill>
                <a:latin typeface="Avenir Next LT Pro" panose="020B0504020202020204" pitchFamily="34" charset="0"/>
                <a:ea typeface="Calibri" panose="020F0502020204030204" pitchFamily="34" charset="0"/>
                <a:cs typeface="Times New Roman" panose="02020603050405020304" pitchFamily="18" charset="0"/>
              </a:rPr>
              <a:t>th</a:t>
            </a:r>
            <a:r>
              <a:rPr lang="en-GB" sz="3600" b="1" kern="0" dirty="0">
                <a:solidFill>
                  <a:srgbClr val="000000"/>
                </a:solidFill>
                <a:latin typeface="Avenir Next LT Pro" panose="020B0504020202020204" pitchFamily="34" charset="0"/>
                <a:ea typeface="Calibri" panose="020F0502020204030204" pitchFamily="34" charset="0"/>
                <a:cs typeface="Times New Roman" panose="02020603050405020304" pitchFamily="18" charset="0"/>
              </a:rPr>
              <a:t> Anniversary</a:t>
            </a:r>
          </a:p>
          <a:p>
            <a:pPr algn="ctr"/>
            <a:r>
              <a:rPr lang="en-GB" sz="3600" b="1" kern="0" dirty="0">
                <a:solidFill>
                  <a:srgbClr val="000000"/>
                </a:solidFill>
                <a:latin typeface="Avenir Next LT Pro" panose="020B0504020202020204" pitchFamily="34" charset="0"/>
                <a:ea typeface="Calibri" panose="020F0502020204030204" pitchFamily="34" charset="0"/>
                <a:cs typeface="Times New Roman" panose="02020603050405020304" pitchFamily="18" charset="0"/>
              </a:rPr>
              <a:t>Year of Celebration</a:t>
            </a:r>
            <a:endParaRPr lang="en-GB" sz="3600" dirty="0">
              <a:latin typeface="Avenir Next LT Pro" panose="020B0504020202020204" pitchFamily="34" charset="0"/>
            </a:endParaRPr>
          </a:p>
        </p:txBody>
      </p:sp>
      <p:sp>
        <p:nvSpPr>
          <p:cNvPr id="10" name="TextBox 9">
            <a:extLst>
              <a:ext uri="{FF2B5EF4-FFF2-40B4-BE49-F238E27FC236}">
                <a16:creationId xmlns:a16="http://schemas.microsoft.com/office/drawing/2014/main" id="{A3DD111B-A2AC-CEFC-E458-66DB705195AF}"/>
              </a:ext>
            </a:extLst>
          </p:cNvPr>
          <p:cNvSpPr txBox="1"/>
          <p:nvPr/>
        </p:nvSpPr>
        <p:spPr>
          <a:xfrm>
            <a:off x="869307" y="4678757"/>
            <a:ext cx="5881383" cy="707886"/>
          </a:xfrm>
          <a:prstGeom prst="rect">
            <a:avLst/>
          </a:prstGeom>
          <a:noFill/>
        </p:spPr>
        <p:txBody>
          <a:bodyPr wrap="square">
            <a:spAutoFit/>
          </a:bodyPr>
          <a:lstStyle/>
          <a:p>
            <a:pPr algn="ctr"/>
            <a:r>
              <a:rPr lang="en-GB" sz="4000" dirty="0">
                <a:solidFill>
                  <a:srgbClr val="000000"/>
                </a:solidFill>
                <a:latin typeface="Avenir Next LT Pro Light" panose="020B0304020202020204" pitchFamily="34" charset="0"/>
                <a:ea typeface="Calibri" panose="020F0502020204030204" pitchFamily="34" charset="0"/>
                <a:cs typeface="Times New Roman" panose="02020603050405020304" pitchFamily="18" charset="0"/>
              </a:rPr>
              <a:t>Services and Events</a:t>
            </a:r>
            <a:endParaRPr lang="en-GB"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Rounded Corners 10">
            <a:extLst>
              <a:ext uri="{FF2B5EF4-FFF2-40B4-BE49-F238E27FC236}">
                <a16:creationId xmlns:a16="http://schemas.microsoft.com/office/drawing/2014/main" id="{1F3F1970-D348-2989-9336-752C44FC57D4}"/>
              </a:ext>
            </a:extLst>
          </p:cNvPr>
          <p:cNvSpPr/>
          <p:nvPr/>
        </p:nvSpPr>
        <p:spPr>
          <a:xfrm>
            <a:off x="261815" y="161192"/>
            <a:ext cx="7096369" cy="5392615"/>
          </a:xfrm>
          <a:prstGeom prst="roundRect">
            <a:avLst/>
          </a:prstGeom>
          <a:noFill/>
          <a:ln w="28575">
            <a:solidFill>
              <a:srgbClr val="996633"/>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57150" tIns="28575" rIns="57150" bIns="28575" numCol="1" spcCol="0" rtlCol="0" fromWordArt="0" anchor="ctr" anchorCtr="0" forceAA="0" compatLnSpc="1">
            <a:prstTxWarp prst="textNoShape">
              <a:avLst/>
            </a:prstTxWarp>
            <a:noAutofit/>
          </a:bodyPr>
          <a:lstStyle/>
          <a:p>
            <a:endParaRPr lang="en-GB" sz="1125"/>
          </a:p>
        </p:txBody>
      </p:sp>
    </p:spTree>
    <p:extLst>
      <p:ext uri="{BB962C8B-B14F-4D97-AF65-F5344CB8AC3E}">
        <p14:creationId xmlns:p14="http://schemas.microsoft.com/office/powerpoint/2010/main" val="39468726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5000">
        <p15:prstTrans prst="peelOff"/>
      </p:transition>
    </mc:Choice>
    <mc:Fallback xmlns="">
      <p:transition spd="slow" advClick="0" advTm="5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A7137BD-0377-9F06-E811-44482B2A6C66}"/>
              </a:ext>
            </a:extLst>
          </p:cNvPr>
          <p:cNvSpPr txBox="1"/>
          <p:nvPr/>
        </p:nvSpPr>
        <p:spPr>
          <a:xfrm>
            <a:off x="-218831" y="1789902"/>
            <a:ext cx="7838831" cy="1815882"/>
          </a:xfrm>
          <a:prstGeom prst="rect">
            <a:avLst/>
          </a:prstGeom>
          <a:noFill/>
        </p:spPr>
        <p:txBody>
          <a:bodyPr wrap="square">
            <a:spAutoFit/>
          </a:bodyPr>
          <a:lstStyle/>
          <a:p>
            <a:pPr marL="457200"/>
            <a:r>
              <a:rPr lang="en-GB" sz="2800" dirty="0">
                <a:effectLst/>
                <a:latin typeface="Avenir Next LT Pro Light" panose="020B0304020202020204" pitchFamily="34" charset="0"/>
                <a:ea typeface="Calibri" panose="020F0502020204030204" pitchFamily="34" charset="0"/>
                <a:cs typeface="Times New Roman" panose="02020603050405020304" pitchFamily="18" charset="0"/>
              </a:rPr>
              <a:t>Here you will find our services and events</a:t>
            </a:r>
          </a:p>
          <a:p>
            <a:pPr marL="457200"/>
            <a:r>
              <a:rPr lang="en-GB" sz="2800" dirty="0">
                <a:effectLst/>
                <a:latin typeface="Avenir Next LT Pro Light" panose="020B0304020202020204" pitchFamily="34" charset="0"/>
                <a:ea typeface="Calibri" panose="020F0502020204030204" pitchFamily="34" charset="0"/>
                <a:cs typeface="Times New Roman" panose="02020603050405020304" pitchFamily="18" charset="0"/>
              </a:rPr>
              <a:t>that we have planned throughout the year.</a:t>
            </a:r>
            <a:endParaRPr lang="en-GB" sz="3600" dirty="0">
              <a:effectLst/>
              <a:latin typeface="Avenir Next LT Pro Light" panose="020B0304020202020204" pitchFamily="34" charset="0"/>
              <a:ea typeface="Calibri" panose="020F0502020204030204" pitchFamily="34" charset="0"/>
              <a:cs typeface="Times New Roman" panose="02020603050405020304" pitchFamily="18" charset="0"/>
            </a:endParaRPr>
          </a:p>
          <a:p>
            <a:pPr marL="457200"/>
            <a:r>
              <a:rPr lang="en-GB" sz="2800" dirty="0">
                <a:effectLst/>
                <a:latin typeface="Avenir Next LT Pro Light" panose="020B0304020202020204" pitchFamily="34" charset="0"/>
                <a:ea typeface="Calibri" panose="020F0502020204030204" pitchFamily="34" charset="0"/>
                <a:cs typeface="Times New Roman" panose="02020603050405020304" pitchFamily="18" charset="0"/>
              </a:rPr>
              <a:t>We do hope you will be able to join us in celebrating our 200</a:t>
            </a:r>
            <a:r>
              <a:rPr lang="en-GB" sz="2800" baseline="30000" dirty="0">
                <a:effectLst/>
                <a:latin typeface="Avenir Next LT Pro Light" panose="020B0304020202020204" pitchFamily="34" charset="0"/>
                <a:ea typeface="Calibri" panose="020F0502020204030204" pitchFamily="34" charset="0"/>
                <a:cs typeface="Times New Roman" panose="02020603050405020304" pitchFamily="18" charset="0"/>
              </a:rPr>
              <a:t>th</a:t>
            </a:r>
            <a:r>
              <a:rPr lang="en-GB" sz="2800" dirty="0">
                <a:effectLst/>
                <a:latin typeface="Avenir Next LT Pro Light" panose="020B0304020202020204" pitchFamily="34" charset="0"/>
                <a:ea typeface="Calibri" panose="020F0502020204030204" pitchFamily="34" charset="0"/>
                <a:cs typeface="Times New Roman" panose="02020603050405020304" pitchFamily="18" charset="0"/>
              </a:rPr>
              <a:t> Anniversary. </a:t>
            </a:r>
          </a:p>
        </p:txBody>
      </p:sp>
    </p:spTree>
    <p:extLst>
      <p:ext uri="{BB962C8B-B14F-4D97-AF65-F5344CB8AC3E}">
        <p14:creationId xmlns:p14="http://schemas.microsoft.com/office/powerpoint/2010/main" val="36789659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9000">
        <p15:prstTrans prst="peelOff"/>
      </p:transition>
    </mc:Choice>
    <mc:Fallback xmlns="">
      <p:transition spd="slow" advClick="0" advTm="9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3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68FEA85-ED80-D5D4-5FD9-07BD88D363F3}"/>
              </a:ext>
            </a:extLst>
          </p:cNvPr>
          <p:cNvSpPr txBox="1"/>
          <p:nvPr/>
        </p:nvSpPr>
        <p:spPr>
          <a:xfrm>
            <a:off x="3542324" y="67300"/>
            <a:ext cx="3946768" cy="5509200"/>
          </a:xfrm>
          <a:prstGeom prst="rect">
            <a:avLst/>
          </a:prstGeom>
          <a:noFill/>
        </p:spPr>
        <p:txBody>
          <a:bodyPr wrap="square">
            <a:spAutoFit/>
          </a:bodyPr>
          <a:lstStyle/>
          <a:p>
            <a:pPr marL="457200"/>
            <a:r>
              <a:rPr lang="en-GB" sz="1600" b="1"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rPr>
              <a:t>April</a:t>
            </a:r>
          </a:p>
          <a:p>
            <a:pPr marL="457200"/>
            <a:endParaRPr lang="en-GB" sz="1600" b="1" dirty="0">
              <a:solidFill>
                <a:srgbClr val="C45911"/>
              </a:solidFill>
              <a:latin typeface="Avenir Next LT Pro Light" panose="020B0304020202020204" pitchFamily="34" charset="0"/>
              <a:ea typeface="Calibri" panose="020F0502020204030204" pitchFamily="34" charset="0"/>
              <a:cs typeface="Times New Roman" panose="02020603050405020304" pitchFamily="18" charset="0"/>
            </a:endParaRPr>
          </a:p>
          <a:p>
            <a:pPr marL="457200"/>
            <a:r>
              <a:rPr lang="en-GB" sz="1600" b="1" dirty="0">
                <a:effectLst/>
                <a:latin typeface="Avenir Next LT Pro Light" panose="020B0304020202020204" pitchFamily="34" charset="0"/>
                <a:ea typeface="Calibri" panose="020F0502020204030204" pitchFamily="34" charset="0"/>
                <a:cs typeface="Times New Roman" panose="02020603050405020304" pitchFamily="18" charset="0"/>
              </a:rPr>
              <a:t>Eastertide</a:t>
            </a:r>
            <a:r>
              <a:rPr lang="en-GB" sz="1600" b="1"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 Celebration </a:t>
            </a:r>
          </a:p>
          <a:p>
            <a:pPr marL="457200"/>
            <a:r>
              <a:rPr lang="en-GB" sz="1600"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rPr>
              <a:t>Sunday 14</a:t>
            </a:r>
            <a:r>
              <a:rPr lang="en-GB" sz="1600" baseline="30000"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rPr>
              <a:t>th</a:t>
            </a:r>
            <a:r>
              <a:rPr lang="en-GB" sz="1600"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rPr>
              <a:t> 9.30am </a:t>
            </a:r>
          </a:p>
          <a:p>
            <a:pPr marL="457200"/>
            <a:r>
              <a:rPr lang="en-GB" sz="1600"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preacher Rev Gareth Higgs. Followed with Brunch. </a:t>
            </a:r>
            <a:endParaRPr lang="en-GB" sz="1600" dirty="0">
              <a:solidFill>
                <a:srgbClr val="000000"/>
              </a:solidFill>
              <a:latin typeface="Avenir Next LT Pro Light" panose="020B0304020202020204" pitchFamily="34" charset="0"/>
              <a:ea typeface="Calibri" panose="020F0502020204030204" pitchFamily="34" charset="0"/>
              <a:cs typeface="Times New Roman" panose="02020603050405020304" pitchFamily="18" charset="0"/>
            </a:endParaRPr>
          </a:p>
          <a:p>
            <a:pPr marL="457200"/>
            <a:endParaRPr lang="en-GB" sz="1600" b="1"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endParaRPr>
          </a:p>
          <a:p>
            <a:pPr marL="457200"/>
            <a:r>
              <a:rPr lang="en-GB" sz="1600" b="1"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Youth Fellowship Reunion</a:t>
            </a:r>
          </a:p>
          <a:p>
            <a:pPr marL="457200"/>
            <a:r>
              <a:rPr lang="en-GB" sz="1600"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rPr>
              <a:t>Saturday 20</a:t>
            </a:r>
            <a:r>
              <a:rPr lang="en-GB" sz="1600" baseline="30000"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rPr>
              <a:t>th</a:t>
            </a:r>
            <a:r>
              <a:rPr lang="en-GB" sz="1600"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rPr>
              <a:t> 7pm</a:t>
            </a:r>
          </a:p>
          <a:p>
            <a:pPr marL="457200"/>
            <a:r>
              <a:rPr lang="en-GB" sz="1600"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at Fence Village Hall. </a:t>
            </a:r>
          </a:p>
          <a:p>
            <a:pPr marL="457200"/>
            <a:endParaRPr lang="en-GB" sz="1600" b="1" dirty="0">
              <a:solidFill>
                <a:srgbClr val="000000"/>
              </a:solidFill>
              <a:latin typeface="Avenir Next LT Pro Light" panose="020B0304020202020204" pitchFamily="34" charset="0"/>
              <a:ea typeface="Calibri" panose="020F0502020204030204" pitchFamily="34" charset="0"/>
              <a:cs typeface="Times New Roman" panose="02020603050405020304" pitchFamily="18" charset="0"/>
            </a:endParaRPr>
          </a:p>
          <a:p>
            <a:pPr marL="457200"/>
            <a:r>
              <a:rPr lang="en-GB" sz="1600" b="1"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rPr>
              <a:t>May </a:t>
            </a:r>
          </a:p>
          <a:p>
            <a:pPr marL="457200"/>
            <a:endParaRPr lang="en-GB" sz="1600" b="1"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endParaRPr>
          </a:p>
          <a:p>
            <a:pPr marL="457200"/>
            <a:r>
              <a:rPr lang="en-GB" sz="1600" b="1"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Daisy Chain Summer Installation</a:t>
            </a:r>
          </a:p>
          <a:p>
            <a:pPr marL="457200"/>
            <a:r>
              <a:rPr lang="en-GB" sz="1600"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exhibited throughout the </a:t>
            </a:r>
          </a:p>
          <a:p>
            <a:pPr marL="457200"/>
            <a:r>
              <a:rPr lang="en-GB" sz="1600"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Summer months, May to Sept.</a:t>
            </a:r>
            <a:endParaRPr lang="en-GB" sz="1600" dirty="0">
              <a:effectLst/>
              <a:latin typeface="Avenir Next LT Pro Light" panose="020B0304020202020204" pitchFamily="34" charset="0"/>
              <a:ea typeface="Calibri" panose="020F0502020204030204" pitchFamily="34" charset="0"/>
              <a:cs typeface="Times New Roman" panose="02020603050405020304" pitchFamily="18" charset="0"/>
            </a:endParaRPr>
          </a:p>
          <a:p>
            <a:pPr marL="457200"/>
            <a:endParaRPr lang="en-GB" sz="1600" b="1" dirty="0">
              <a:solidFill>
                <a:srgbClr val="000000"/>
              </a:solidFill>
              <a:latin typeface="Avenir Next LT Pro Light" panose="020B0304020202020204" pitchFamily="34" charset="0"/>
              <a:ea typeface="Calibri" panose="020F0502020204030204" pitchFamily="34" charset="0"/>
              <a:cs typeface="Times New Roman" panose="02020603050405020304" pitchFamily="18" charset="0"/>
            </a:endParaRPr>
          </a:p>
          <a:p>
            <a:pPr marL="457200"/>
            <a:r>
              <a:rPr lang="en-GB" sz="1600" b="1"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Sheep Hunt Festival</a:t>
            </a:r>
          </a:p>
          <a:p>
            <a:pPr marL="457200"/>
            <a:r>
              <a:rPr lang="en-GB" sz="1600"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rPr>
              <a:t>Bank Holiday weekend</a:t>
            </a:r>
          </a:p>
          <a:p>
            <a:pPr marL="457200"/>
            <a:r>
              <a:rPr lang="en-GB" sz="1600"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rPr>
              <a:t>Sat 4</a:t>
            </a:r>
            <a:r>
              <a:rPr lang="en-GB" sz="1600" baseline="30000"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rPr>
              <a:t>th</a:t>
            </a:r>
            <a:r>
              <a:rPr lang="en-GB" sz="1600"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rPr>
              <a:t>, Sun 5</a:t>
            </a:r>
            <a:r>
              <a:rPr lang="en-GB" sz="1600" baseline="30000"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rPr>
              <a:t>th</a:t>
            </a:r>
            <a:r>
              <a:rPr lang="en-GB" sz="1600"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rPr>
              <a:t> &amp; Mon 6</a:t>
            </a:r>
            <a:r>
              <a:rPr lang="en-GB" sz="1600" baseline="30000"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rPr>
              <a:t>th </a:t>
            </a:r>
          </a:p>
          <a:p>
            <a:pPr marL="457200"/>
            <a:r>
              <a:rPr lang="en-GB" sz="1600"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11.00am – 4.00pm.</a:t>
            </a:r>
          </a:p>
          <a:p>
            <a:pPr marL="457200"/>
            <a:endParaRPr lang="en-GB" sz="1600" dirty="0">
              <a:solidFill>
                <a:srgbClr val="000000"/>
              </a:solidFill>
              <a:latin typeface="Avenir Next LT Pro Light" panose="020B030402020202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FA9DBF17-C7CF-7613-B912-DE0571D18F82}"/>
              </a:ext>
            </a:extLst>
          </p:cNvPr>
          <p:cNvSpPr txBox="1"/>
          <p:nvPr/>
        </p:nvSpPr>
        <p:spPr>
          <a:xfrm>
            <a:off x="-267676" y="120779"/>
            <a:ext cx="3810000" cy="5016758"/>
          </a:xfrm>
          <a:prstGeom prst="rect">
            <a:avLst/>
          </a:prstGeom>
          <a:noFill/>
        </p:spPr>
        <p:txBody>
          <a:bodyPr wrap="square">
            <a:spAutoFit/>
          </a:bodyPr>
          <a:lstStyle/>
          <a:p>
            <a:pPr marL="457200"/>
            <a:r>
              <a:rPr lang="en-GB" sz="1600" b="1"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rPr>
              <a:t>January</a:t>
            </a:r>
            <a:endParaRPr lang="en-GB" sz="1600" dirty="0">
              <a:effectLst/>
              <a:latin typeface="Avenir Next LT Pro Light" panose="020B0304020202020204" pitchFamily="34" charset="0"/>
              <a:ea typeface="Calibri" panose="020F0502020204030204" pitchFamily="34" charset="0"/>
              <a:cs typeface="Times New Roman" panose="02020603050405020304" pitchFamily="18" charset="0"/>
            </a:endParaRPr>
          </a:p>
          <a:p>
            <a:pPr marL="457200"/>
            <a:r>
              <a:rPr lang="en-GB" sz="1600" b="1" u="none" strike="noStrike"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 </a:t>
            </a:r>
            <a:endParaRPr lang="en-GB" sz="1600" dirty="0">
              <a:effectLst/>
              <a:latin typeface="Avenir Next LT Pro Light" panose="020B0304020202020204" pitchFamily="34" charset="0"/>
              <a:ea typeface="Calibri" panose="020F0502020204030204" pitchFamily="34" charset="0"/>
              <a:cs typeface="Times New Roman" panose="02020603050405020304" pitchFamily="18" charset="0"/>
            </a:endParaRPr>
          </a:p>
          <a:p>
            <a:pPr marL="457200"/>
            <a:r>
              <a:rPr lang="en-GB" sz="1600" b="1"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Covenant Service</a:t>
            </a:r>
            <a:endParaRPr lang="en-GB" sz="1600" dirty="0">
              <a:effectLst/>
              <a:latin typeface="Avenir Next LT Pro Light" panose="020B0304020202020204" pitchFamily="34" charset="0"/>
              <a:ea typeface="Calibri" panose="020F0502020204030204" pitchFamily="34" charset="0"/>
              <a:cs typeface="Times New Roman" panose="02020603050405020304" pitchFamily="18" charset="0"/>
            </a:endParaRPr>
          </a:p>
          <a:p>
            <a:pPr marL="457200"/>
            <a:r>
              <a:rPr lang="en-GB" sz="1600"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rPr>
              <a:t>Sunday 7</a:t>
            </a:r>
            <a:r>
              <a:rPr lang="en-GB" sz="1600" baseline="30000"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rPr>
              <a:t>th</a:t>
            </a:r>
            <a:r>
              <a:rPr lang="en-GB" sz="1600"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rPr>
              <a:t> 9.30am</a:t>
            </a:r>
            <a:endParaRPr lang="en-GB" sz="1600" dirty="0">
              <a:effectLst/>
              <a:latin typeface="Avenir Next LT Pro Light" panose="020B0304020202020204" pitchFamily="34" charset="0"/>
              <a:ea typeface="Calibri" panose="020F0502020204030204" pitchFamily="34" charset="0"/>
              <a:cs typeface="Times New Roman" panose="02020603050405020304" pitchFamily="18" charset="0"/>
            </a:endParaRPr>
          </a:p>
          <a:p>
            <a:pPr marL="457200"/>
            <a:r>
              <a:rPr lang="en-GB" sz="1600"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preacher Richard Hoyle.</a:t>
            </a:r>
            <a:endParaRPr lang="en-GB" sz="1600" dirty="0">
              <a:effectLst/>
              <a:latin typeface="Avenir Next LT Pro Light" panose="020B0304020202020204" pitchFamily="34" charset="0"/>
              <a:ea typeface="Calibri" panose="020F0502020204030204" pitchFamily="34" charset="0"/>
              <a:cs typeface="Times New Roman" panose="02020603050405020304" pitchFamily="18" charset="0"/>
            </a:endParaRPr>
          </a:p>
          <a:p>
            <a:pPr marL="457200"/>
            <a:r>
              <a:rPr lang="en-GB" sz="1600"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 </a:t>
            </a:r>
            <a:endParaRPr lang="en-GB" sz="1600" dirty="0">
              <a:effectLst/>
              <a:latin typeface="Avenir Next LT Pro Light" panose="020B0304020202020204" pitchFamily="34" charset="0"/>
              <a:ea typeface="Calibri" panose="020F0502020204030204" pitchFamily="34" charset="0"/>
              <a:cs typeface="Times New Roman" panose="02020603050405020304" pitchFamily="18" charset="0"/>
            </a:endParaRPr>
          </a:p>
          <a:p>
            <a:pPr marL="457200"/>
            <a:r>
              <a:rPr lang="en-GB" sz="1600" b="1"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Launch of Pilgrimage booklet </a:t>
            </a:r>
            <a:endParaRPr lang="en-GB" sz="1600" dirty="0">
              <a:effectLst/>
              <a:latin typeface="Avenir Next LT Pro Light" panose="020B0304020202020204" pitchFamily="34" charset="0"/>
              <a:ea typeface="Calibri" panose="020F0502020204030204" pitchFamily="34" charset="0"/>
              <a:cs typeface="Times New Roman" panose="02020603050405020304" pitchFamily="18" charset="0"/>
            </a:endParaRPr>
          </a:p>
          <a:p>
            <a:pPr marL="457200"/>
            <a:r>
              <a:rPr lang="en-GB" sz="1600" b="1"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and Photo Competition </a:t>
            </a:r>
            <a:endParaRPr lang="en-GB" sz="1600" dirty="0">
              <a:effectLst/>
              <a:latin typeface="Avenir Next LT Pro Light" panose="020B0304020202020204" pitchFamily="34" charset="0"/>
              <a:ea typeface="Calibri" panose="020F0502020204030204" pitchFamily="34" charset="0"/>
              <a:cs typeface="Times New Roman" panose="02020603050405020304" pitchFamily="18" charset="0"/>
            </a:endParaRPr>
          </a:p>
          <a:p>
            <a:pPr marL="457200"/>
            <a:r>
              <a:rPr lang="en-GB" sz="1600"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rPr>
              <a:t>Sunday 14</a:t>
            </a:r>
            <a:r>
              <a:rPr lang="en-GB" sz="1600" baseline="30000"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rPr>
              <a:t>th</a:t>
            </a:r>
            <a:r>
              <a:rPr lang="en-GB" sz="1600"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rPr>
              <a:t> 9.30am.</a:t>
            </a:r>
            <a:endParaRPr lang="en-GB" sz="1600" dirty="0">
              <a:effectLst/>
              <a:latin typeface="Avenir Next LT Pro Light" panose="020B0304020202020204" pitchFamily="34" charset="0"/>
              <a:ea typeface="Calibri" panose="020F0502020204030204" pitchFamily="34" charset="0"/>
              <a:cs typeface="Times New Roman" panose="02020603050405020304" pitchFamily="18" charset="0"/>
            </a:endParaRPr>
          </a:p>
          <a:p>
            <a:pPr marL="457200"/>
            <a:r>
              <a:rPr lang="en-GB" sz="1600" b="1"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 </a:t>
            </a:r>
            <a:endParaRPr lang="en-GB" sz="1600" dirty="0">
              <a:effectLst/>
              <a:latin typeface="Avenir Next LT Pro Light" panose="020B0304020202020204" pitchFamily="34" charset="0"/>
              <a:ea typeface="Calibri" panose="020F0502020204030204" pitchFamily="34" charset="0"/>
              <a:cs typeface="Times New Roman" panose="02020603050405020304" pitchFamily="18" charset="0"/>
            </a:endParaRPr>
          </a:p>
          <a:p>
            <a:pPr marL="457200"/>
            <a:r>
              <a:rPr lang="en-GB" sz="1600" b="1"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rPr>
              <a:t>March</a:t>
            </a:r>
            <a:endParaRPr lang="en-GB" sz="1600" dirty="0">
              <a:effectLst/>
              <a:latin typeface="Avenir Next LT Pro Light" panose="020B0304020202020204" pitchFamily="34" charset="0"/>
              <a:ea typeface="Calibri" panose="020F0502020204030204" pitchFamily="34" charset="0"/>
              <a:cs typeface="Times New Roman" panose="02020603050405020304" pitchFamily="18" charset="0"/>
            </a:endParaRPr>
          </a:p>
          <a:p>
            <a:pPr marL="457200"/>
            <a:r>
              <a:rPr lang="en-GB" sz="1600" b="1"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 </a:t>
            </a:r>
            <a:endParaRPr lang="en-GB" sz="1600" dirty="0">
              <a:effectLst/>
              <a:latin typeface="Avenir Next LT Pro Light" panose="020B0304020202020204" pitchFamily="34" charset="0"/>
              <a:ea typeface="Calibri" panose="020F0502020204030204" pitchFamily="34" charset="0"/>
              <a:cs typeface="Times New Roman" panose="02020603050405020304" pitchFamily="18" charset="0"/>
            </a:endParaRPr>
          </a:p>
          <a:p>
            <a:pPr marL="457200"/>
            <a:r>
              <a:rPr lang="en-GB" sz="1600" b="1"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Launch of ‘Daisy Chain’</a:t>
            </a:r>
          </a:p>
          <a:p>
            <a:pPr marL="457200"/>
            <a:r>
              <a:rPr lang="en-GB" sz="1600" b="1"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Summer Installation</a:t>
            </a:r>
          </a:p>
          <a:p>
            <a:pPr marL="457200"/>
            <a:r>
              <a:rPr lang="en-GB" sz="1600"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rPr>
              <a:t>Sunday 3</a:t>
            </a:r>
            <a:r>
              <a:rPr lang="en-GB" sz="1600" baseline="30000"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rPr>
              <a:t>rd</a:t>
            </a:r>
            <a:r>
              <a:rPr lang="en-GB" sz="1600"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rPr>
              <a:t>.</a:t>
            </a:r>
            <a:endParaRPr lang="en-GB" sz="1600" dirty="0">
              <a:effectLst/>
              <a:latin typeface="Avenir Next LT Pro Light" panose="020B0304020202020204" pitchFamily="34" charset="0"/>
              <a:ea typeface="Calibri" panose="020F0502020204030204" pitchFamily="34" charset="0"/>
              <a:cs typeface="Times New Roman" panose="02020603050405020304" pitchFamily="18" charset="0"/>
            </a:endParaRPr>
          </a:p>
          <a:p>
            <a:pPr marL="457200"/>
            <a:r>
              <a:rPr lang="en-GB" sz="1600"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 </a:t>
            </a:r>
            <a:endParaRPr lang="en-GB" sz="1600" dirty="0">
              <a:effectLst/>
              <a:latin typeface="Avenir Next LT Pro Light" panose="020B0304020202020204" pitchFamily="34" charset="0"/>
              <a:ea typeface="Calibri" panose="020F0502020204030204" pitchFamily="34" charset="0"/>
              <a:cs typeface="Times New Roman" panose="02020603050405020304" pitchFamily="18" charset="0"/>
            </a:endParaRPr>
          </a:p>
          <a:p>
            <a:pPr marL="457200"/>
            <a:r>
              <a:rPr lang="en-GB" sz="1600" b="1"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Spring Celebration</a:t>
            </a:r>
            <a:endParaRPr lang="en-GB" sz="1600" dirty="0">
              <a:effectLst/>
              <a:latin typeface="Avenir Next LT Pro Light" panose="020B0304020202020204" pitchFamily="34" charset="0"/>
              <a:ea typeface="Calibri" panose="020F0502020204030204" pitchFamily="34" charset="0"/>
              <a:cs typeface="Times New Roman" panose="02020603050405020304" pitchFamily="18" charset="0"/>
            </a:endParaRPr>
          </a:p>
          <a:p>
            <a:pPr marL="457200"/>
            <a:r>
              <a:rPr lang="en-GB" sz="1600"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rPr>
              <a:t>Sunday 17</a:t>
            </a:r>
            <a:r>
              <a:rPr lang="en-GB" sz="1600" baseline="30000"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rPr>
              <a:t>th</a:t>
            </a:r>
            <a:r>
              <a:rPr lang="en-GB" sz="1600"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rPr>
              <a:t> 9.30am</a:t>
            </a:r>
            <a:endParaRPr lang="en-GB" sz="1600" dirty="0">
              <a:effectLst/>
              <a:latin typeface="Avenir Next LT Pro Light" panose="020B0304020202020204" pitchFamily="34" charset="0"/>
              <a:ea typeface="Calibri" panose="020F0502020204030204" pitchFamily="34" charset="0"/>
              <a:cs typeface="Times New Roman" panose="02020603050405020304" pitchFamily="18" charset="0"/>
            </a:endParaRPr>
          </a:p>
          <a:p>
            <a:pPr marL="457200"/>
            <a:r>
              <a:rPr lang="en-GB" sz="1600"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preacher Rev Micky </a:t>
            </a:r>
            <a:r>
              <a:rPr lang="en-GB" sz="1600" dirty="0" err="1">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Youngson</a:t>
            </a:r>
            <a:endParaRPr lang="en-GB" sz="1600" dirty="0">
              <a:effectLst/>
              <a:latin typeface="Avenir Next LT Pro Light" panose="020B0304020202020204" pitchFamily="34" charset="0"/>
              <a:ea typeface="Calibri" panose="020F0502020204030204" pitchFamily="34" charset="0"/>
              <a:cs typeface="Times New Roman" panose="02020603050405020304" pitchFamily="18" charset="0"/>
            </a:endParaRPr>
          </a:p>
          <a:p>
            <a:pPr marL="457200"/>
            <a:r>
              <a:rPr lang="en-GB" sz="1600"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Followed with Brunch.</a:t>
            </a:r>
            <a:endParaRPr lang="en-GB" sz="1600" dirty="0">
              <a:effectLst/>
              <a:latin typeface="Avenir Next LT Pro Light" panose="020B0304020202020204" pitchFamily="34" charset="0"/>
              <a:ea typeface="Calibri" panose="020F0502020204030204" pitchFamily="34" charset="0"/>
              <a:cs typeface="Times New Roman" panose="02020603050405020304" pitchFamily="18" charset="0"/>
            </a:endParaRPr>
          </a:p>
        </p:txBody>
      </p:sp>
      <p:cxnSp>
        <p:nvCxnSpPr>
          <p:cNvPr id="10" name="Straight Connector 9">
            <a:extLst>
              <a:ext uri="{FF2B5EF4-FFF2-40B4-BE49-F238E27FC236}">
                <a16:creationId xmlns:a16="http://schemas.microsoft.com/office/drawing/2014/main" id="{8D032224-78DF-E41C-D416-3620263D2823}"/>
              </a:ext>
            </a:extLst>
          </p:cNvPr>
          <p:cNvCxnSpPr/>
          <p:nvPr/>
        </p:nvCxnSpPr>
        <p:spPr>
          <a:xfrm>
            <a:off x="3810000" y="120779"/>
            <a:ext cx="0" cy="5134708"/>
          </a:xfrm>
          <a:prstGeom prst="line">
            <a:avLst/>
          </a:prstGeom>
          <a:ln w="12700"/>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6208018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5000">
        <p15:prstTrans prst="peelOff"/>
      </p:transition>
    </mc:Choice>
    <mc:Fallback xmlns="">
      <p:transition spd="slow" advClick="0" advTm="15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68FEA85-ED80-D5D4-5FD9-07BD88D363F3}"/>
              </a:ext>
            </a:extLst>
          </p:cNvPr>
          <p:cNvSpPr txBox="1"/>
          <p:nvPr/>
        </p:nvSpPr>
        <p:spPr>
          <a:xfrm>
            <a:off x="3550139" y="120779"/>
            <a:ext cx="3946768" cy="6001643"/>
          </a:xfrm>
          <a:prstGeom prst="rect">
            <a:avLst/>
          </a:prstGeom>
          <a:noFill/>
        </p:spPr>
        <p:txBody>
          <a:bodyPr wrap="square">
            <a:spAutoFit/>
          </a:bodyPr>
          <a:lstStyle/>
          <a:p>
            <a:pPr marL="457200"/>
            <a:r>
              <a:rPr lang="en-GB" sz="1600" b="1"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rPr>
              <a:t>October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a:r>
              <a:rPr lang="en-GB" sz="1600" b="1"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a:r>
              <a:rPr lang="en-GB" sz="1600" b="1"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Traditional Harvest Celebration</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a:r>
              <a:rPr lang="en-GB" sz="1600"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rPr>
              <a:t>Sunday 6</a:t>
            </a:r>
            <a:r>
              <a:rPr lang="en-GB" sz="1600" baseline="30000"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rPr>
              <a:t>th</a:t>
            </a:r>
            <a:r>
              <a:rPr lang="en-GB" sz="1600"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rPr>
              <a:t> 9.30am</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a:r>
              <a:rPr lang="en-GB" sz="1600"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followed by bring and share brunch.</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a:r>
              <a:rPr lang="en-GB" sz="1600" b="1"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a:r>
              <a:rPr lang="en-GB" sz="1600" b="1"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rPr>
              <a:t>November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a:r>
              <a:rPr lang="en-GB" sz="1600" b="1"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a:r>
              <a:rPr lang="en-GB" sz="1600" b="1"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200</a:t>
            </a:r>
            <a:r>
              <a:rPr lang="en-GB" sz="1600" b="1" baseline="30000"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th</a:t>
            </a:r>
            <a:r>
              <a:rPr lang="en-GB" sz="1600" b="1"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 Anniversary Rededication Celebration</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a:r>
              <a:rPr lang="en-GB" sz="1600"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rPr>
              <a:t>Sunday 3</a:t>
            </a:r>
            <a:r>
              <a:rPr lang="en-GB" sz="1600" baseline="30000"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rPr>
              <a:t>rd</a:t>
            </a:r>
            <a:r>
              <a:rPr lang="en-GB" sz="1600"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rPr>
              <a:t> 3pm</a:t>
            </a:r>
          </a:p>
          <a:p>
            <a:pPr marL="457200"/>
            <a:r>
              <a:rPr lang="en-GB" sz="1600"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preacher Rev Phill Gough.</a:t>
            </a:r>
          </a:p>
          <a:p>
            <a:pPr marL="457200"/>
            <a:r>
              <a:rPr lang="en-GB" sz="1600"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Followed by afternoon tea.</a:t>
            </a:r>
          </a:p>
          <a:p>
            <a:pPr marL="457200"/>
            <a:endParaRPr lang="en-GB" sz="1600" b="1" dirty="0">
              <a:solidFill>
                <a:srgbClr val="000000"/>
              </a:solidFill>
              <a:latin typeface="Avenir Next LT Pro Light" panose="020B0304020202020204" pitchFamily="34" charset="0"/>
              <a:ea typeface="Calibri" panose="020F0502020204030204" pitchFamily="34" charset="0"/>
              <a:cs typeface="Times New Roman" panose="02020603050405020304" pitchFamily="18" charset="0"/>
            </a:endParaRPr>
          </a:p>
          <a:p>
            <a:pPr marL="457200"/>
            <a:r>
              <a:rPr lang="en-GB" sz="1600" b="1"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rPr>
              <a:t>December </a:t>
            </a:r>
          </a:p>
          <a:p>
            <a:pPr marL="457200"/>
            <a:r>
              <a:rPr lang="en-GB" sz="1600" b="1"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1824 Christmas Market</a:t>
            </a:r>
          </a:p>
          <a:p>
            <a:pPr marL="457200"/>
            <a:r>
              <a:rPr lang="en-GB" sz="1600"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rPr>
              <a:t>Sunday 8</a:t>
            </a:r>
            <a:r>
              <a:rPr lang="en-GB" sz="1600" baseline="30000"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rPr>
              <a:t>th</a:t>
            </a:r>
            <a:r>
              <a:rPr lang="en-GB" sz="1600"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rPr>
              <a:t> 10.45am – 2pm.</a:t>
            </a:r>
          </a:p>
          <a:p>
            <a:pPr marL="457200"/>
            <a:endParaRPr lang="en-GB" sz="1600" b="1" dirty="0">
              <a:solidFill>
                <a:srgbClr val="C45911"/>
              </a:solidFill>
              <a:latin typeface="Avenir Next LT Pro Light" panose="020B0304020202020204" pitchFamily="34" charset="0"/>
              <a:ea typeface="Calibri" panose="020F0502020204030204" pitchFamily="34" charset="0"/>
              <a:cs typeface="Times New Roman" panose="02020603050405020304" pitchFamily="18" charset="0"/>
            </a:endParaRPr>
          </a:p>
          <a:p>
            <a:pPr marL="457200"/>
            <a:r>
              <a:rPr lang="en-GB" sz="1600" b="1"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Carols through the years</a:t>
            </a:r>
          </a:p>
          <a:p>
            <a:pPr marL="457200"/>
            <a:r>
              <a:rPr lang="en-GB" sz="1600"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rPr>
              <a:t>Sunday 22</a:t>
            </a:r>
            <a:r>
              <a:rPr lang="en-GB" sz="1600" baseline="30000"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rPr>
              <a:t>nd</a:t>
            </a:r>
            <a:r>
              <a:rPr lang="en-GB" sz="1600"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rPr>
              <a:t> Dec 3pm</a:t>
            </a:r>
          </a:p>
          <a:p>
            <a:pPr marL="457200"/>
            <a:r>
              <a:rPr lang="en-GB" sz="1600"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festive refreshments.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ctr"/>
            <a:r>
              <a:rPr lang="en-GB" sz="1600" b="1"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600" dirty="0">
                <a:solidFill>
                  <a:srgbClr val="000000"/>
                </a:solidFill>
                <a:effectLst/>
                <a:latin typeface="Avenir Next LT Pro" panose="020B0504020202020204" pitchFamily="34" charset="0"/>
                <a:ea typeface="Calibri" panose="020F0502020204030204" pitchFamily="34" charset="0"/>
                <a:cs typeface="Times New Roman" panose="02020603050405020304" pitchFamily="18" charset="0"/>
              </a:rPr>
              <a:t> </a:t>
            </a:r>
            <a:endParaRPr lang="en-GB" sz="1600" dirty="0">
              <a:effectLst/>
              <a:latin typeface="Avenir Next LT Pro" panose="020B050402020202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FA9DBF17-C7CF-7613-B912-DE0571D18F82}"/>
              </a:ext>
            </a:extLst>
          </p:cNvPr>
          <p:cNvSpPr txBox="1"/>
          <p:nvPr/>
        </p:nvSpPr>
        <p:spPr>
          <a:xfrm>
            <a:off x="-259861" y="0"/>
            <a:ext cx="3810000" cy="6494085"/>
          </a:xfrm>
          <a:prstGeom prst="rect">
            <a:avLst/>
          </a:prstGeom>
          <a:noFill/>
        </p:spPr>
        <p:txBody>
          <a:bodyPr wrap="square">
            <a:spAutoFit/>
          </a:bodyPr>
          <a:lstStyle/>
          <a:p>
            <a:pPr marL="457200"/>
            <a:r>
              <a:rPr lang="en-GB" sz="1600" b="1"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rPr>
              <a:t>June</a:t>
            </a:r>
            <a:endParaRPr lang="en-GB" sz="1600" dirty="0">
              <a:effectLst/>
              <a:latin typeface="Avenir Next LT Pro Light" panose="020B0304020202020204" pitchFamily="34" charset="0"/>
              <a:ea typeface="Calibri" panose="020F0502020204030204" pitchFamily="34" charset="0"/>
              <a:cs typeface="Times New Roman" panose="02020603050405020304" pitchFamily="18" charset="0"/>
            </a:endParaRPr>
          </a:p>
          <a:p>
            <a:pPr marL="457200"/>
            <a:r>
              <a:rPr lang="en-GB" sz="1600" b="1" u="none" strike="noStrike"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 </a:t>
            </a:r>
            <a:endParaRPr lang="en-GB" sz="1600" dirty="0">
              <a:effectLst/>
              <a:latin typeface="Avenir Next LT Pro Light" panose="020B0304020202020204" pitchFamily="34" charset="0"/>
              <a:ea typeface="Calibri" panose="020F0502020204030204" pitchFamily="34" charset="0"/>
              <a:cs typeface="Times New Roman" panose="02020603050405020304" pitchFamily="18" charset="0"/>
            </a:endParaRPr>
          </a:p>
          <a:p>
            <a:pPr marL="457200"/>
            <a:r>
              <a:rPr lang="en-GB" sz="1600" b="1"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My life this year.</a:t>
            </a:r>
            <a:endParaRPr lang="en-GB" sz="1600" b="1" dirty="0">
              <a:solidFill>
                <a:srgbClr val="000000"/>
              </a:solidFill>
              <a:latin typeface="Avenir Next LT Pro Light" panose="020B0304020202020204" pitchFamily="34" charset="0"/>
              <a:ea typeface="Calibri" panose="020F0502020204030204" pitchFamily="34" charset="0"/>
              <a:cs typeface="Times New Roman" panose="02020603050405020304" pitchFamily="18" charset="0"/>
            </a:endParaRPr>
          </a:p>
          <a:p>
            <a:pPr marL="457200"/>
            <a:endParaRPr lang="en-GB" sz="1600" dirty="0">
              <a:effectLst/>
              <a:latin typeface="Avenir Next LT Pro Light" panose="020B0304020202020204" pitchFamily="34" charset="0"/>
              <a:ea typeface="Calibri" panose="020F0502020204030204" pitchFamily="34" charset="0"/>
              <a:cs typeface="Times New Roman" panose="02020603050405020304" pitchFamily="18" charset="0"/>
            </a:endParaRPr>
          </a:p>
          <a:p>
            <a:pPr marL="457200"/>
            <a:r>
              <a:rPr lang="en-GB" sz="1600" b="1"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rPr>
              <a:t>July </a:t>
            </a:r>
            <a:endParaRPr lang="en-GB" sz="1600" dirty="0">
              <a:effectLst/>
              <a:latin typeface="Avenir Next LT Pro Light" panose="020B0304020202020204" pitchFamily="34" charset="0"/>
              <a:ea typeface="Calibri" panose="020F0502020204030204" pitchFamily="34" charset="0"/>
              <a:cs typeface="Times New Roman" panose="02020603050405020304" pitchFamily="18" charset="0"/>
            </a:endParaRPr>
          </a:p>
          <a:p>
            <a:pPr marL="457200"/>
            <a:r>
              <a:rPr lang="en-GB" sz="1600" b="1"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 </a:t>
            </a:r>
            <a:endParaRPr lang="en-GB" sz="1600" dirty="0">
              <a:effectLst/>
              <a:latin typeface="Avenir Next LT Pro Light" panose="020B0304020202020204" pitchFamily="34" charset="0"/>
              <a:ea typeface="Calibri" panose="020F0502020204030204" pitchFamily="34" charset="0"/>
              <a:cs typeface="Times New Roman" panose="02020603050405020304" pitchFamily="18" charset="0"/>
            </a:endParaRPr>
          </a:p>
          <a:p>
            <a:pPr marL="457200"/>
            <a:r>
              <a:rPr lang="en-GB" sz="1600" b="1"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Local Methodist Heritage Walk</a:t>
            </a:r>
            <a:endParaRPr lang="en-GB" sz="1600" dirty="0">
              <a:effectLst/>
              <a:latin typeface="Avenir Next LT Pro Light" panose="020B0304020202020204" pitchFamily="34" charset="0"/>
              <a:ea typeface="Calibri" panose="020F0502020204030204" pitchFamily="34" charset="0"/>
              <a:cs typeface="Times New Roman" panose="02020603050405020304" pitchFamily="18" charset="0"/>
            </a:endParaRPr>
          </a:p>
          <a:p>
            <a:pPr marL="457200"/>
            <a:r>
              <a:rPr lang="en-GB" sz="1600"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rPr>
              <a:t>Saturday 20</a:t>
            </a:r>
            <a:r>
              <a:rPr lang="en-GB" sz="1600" baseline="30000"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rPr>
              <a:t>th</a:t>
            </a:r>
            <a:r>
              <a:rPr lang="en-GB" sz="1600"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rPr>
              <a:t> </a:t>
            </a:r>
            <a:endParaRPr lang="en-GB" sz="1600" dirty="0">
              <a:effectLst/>
              <a:latin typeface="Avenir Next LT Pro Light" panose="020B0304020202020204" pitchFamily="34" charset="0"/>
              <a:ea typeface="Calibri" panose="020F0502020204030204" pitchFamily="34" charset="0"/>
              <a:cs typeface="Times New Roman" panose="02020603050405020304" pitchFamily="18" charset="0"/>
            </a:endParaRPr>
          </a:p>
          <a:p>
            <a:pPr marL="457200"/>
            <a:r>
              <a:rPr lang="en-GB" sz="1600"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with heritage exhibition, talks and refreshments.</a:t>
            </a:r>
            <a:endParaRPr lang="en-GB" sz="1600" dirty="0">
              <a:effectLst/>
              <a:latin typeface="Avenir Next LT Pro Light" panose="020B0304020202020204" pitchFamily="34" charset="0"/>
              <a:ea typeface="Calibri" panose="020F0502020204030204" pitchFamily="34" charset="0"/>
              <a:cs typeface="Times New Roman" panose="02020603050405020304" pitchFamily="18" charset="0"/>
            </a:endParaRPr>
          </a:p>
          <a:p>
            <a:pPr marL="457200"/>
            <a:r>
              <a:rPr lang="en-GB" sz="1600"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 </a:t>
            </a:r>
            <a:endParaRPr lang="en-GB" sz="1600" dirty="0">
              <a:effectLst/>
              <a:latin typeface="Avenir Next LT Pro Light" panose="020B0304020202020204" pitchFamily="34" charset="0"/>
              <a:ea typeface="Calibri" panose="020F0502020204030204" pitchFamily="34" charset="0"/>
              <a:cs typeface="Times New Roman" panose="02020603050405020304" pitchFamily="18" charset="0"/>
            </a:endParaRPr>
          </a:p>
          <a:p>
            <a:pPr marL="457200"/>
            <a:r>
              <a:rPr lang="en-GB" sz="1600" b="1"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Mid-Summer </a:t>
            </a:r>
          </a:p>
          <a:p>
            <a:pPr marL="457200"/>
            <a:r>
              <a:rPr lang="en-GB" sz="1600" b="1"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Family Outdoor Celebration</a:t>
            </a:r>
            <a:endParaRPr lang="en-GB" sz="1600" dirty="0">
              <a:effectLst/>
              <a:latin typeface="Avenir Next LT Pro Light" panose="020B0304020202020204" pitchFamily="34" charset="0"/>
              <a:ea typeface="Calibri" panose="020F0502020204030204" pitchFamily="34" charset="0"/>
              <a:cs typeface="Times New Roman" panose="02020603050405020304" pitchFamily="18" charset="0"/>
            </a:endParaRPr>
          </a:p>
          <a:p>
            <a:pPr marL="457200"/>
            <a:r>
              <a:rPr lang="en-GB" sz="1600"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rPr>
              <a:t>Sunday 21</a:t>
            </a:r>
            <a:r>
              <a:rPr lang="en-GB" sz="1600" baseline="30000"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rPr>
              <a:t>st</a:t>
            </a:r>
            <a:r>
              <a:rPr lang="en-GB" sz="1600"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rPr>
              <a:t> 3pm </a:t>
            </a:r>
            <a:endParaRPr lang="en-GB" sz="1600" dirty="0">
              <a:effectLst/>
              <a:latin typeface="Avenir Next LT Pro Light" panose="020B0304020202020204" pitchFamily="34" charset="0"/>
              <a:ea typeface="Calibri" panose="020F0502020204030204" pitchFamily="34" charset="0"/>
              <a:cs typeface="Times New Roman" panose="02020603050405020304" pitchFamily="18" charset="0"/>
            </a:endParaRPr>
          </a:p>
          <a:p>
            <a:pPr marL="457200"/>
            <a:r>
              <a:rPr lang="en-GB" sz="1600"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preacher Rev Sharon Thraves.</a:t>
            </a:r>
            <a:endParaRPr lang="en-GB" sz="1600" dirty="0">
              <a:effectLst/>
              <a:latin typeface="Avenir Next LT Pro Light" panose="020B0304020202020204" pitchFamily="34" charset="0"/>
              <a:ea typeface="Calibri" panose="020F0502020204030204" pitchFamily="34" charset="0"/>
              <a:cs typeface="Times New Roman" panose="02020603050405020304" pitchFamily="18" charset="0"/>
            </a:endParaRPr>
          </a:p>
          <a:p>
            <a:pPr marL="457200"/>
            <a:r>
              <a:rPr lang="en-GB" sz="1600"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Followed by a bring and share family picnic.</a:t>
            </a:r>
            <a:r>
              <a:rPr lang="en-GB" sz="1600" b="1"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rPr>
              <a:t> </a:t>
            </a:r>
          </a:p>
          <a:p>
            <a:pPr marL="457200"/>
            <a:endParaRPr lang="en-GB" sz="1600" b="1" dirty="0">
              <a:solidFill>
                <a:srgbClr val="C45911"/>
              </a:solidFill>
              <a:latin typeface="Avenir Next LT Pro Light" panose="020B0304020202020204" pitchFamily="34" charset="0"/>
              <a:ea typeface="Calibri" panose="020F0502020204030204" pitchFamily="34" charset="0"/>
              <a:cs typeface="Times New Roman" panose="02020603050405020304" pitchFamily="18" charset="0"/>
            </a:endParaRPr>
          </a:p>
          <a:p>
            <a:pPr marL="457200"/>
            <a:r>
              <a:rPr lang="en-GB" sz="1600" b="1"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rPr>
              <a:t>September</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a:r>
              <a:rPr lang="en-GB" sz="1600"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a:r>
              <a:rPr lang="en-GB" sz="1600" b="1"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Photo Competition Exhibition</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a:r>
              <a:rPr lang="en-GB" sz="1600"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rPr>
              <a:t>Tues 3</a:t>
            </a:r>
            <a:r>
              <a:rPr lang="en-GB" sz="1600" baseline="30000"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rPr>
              <a:t>rd</a:t>
            </a:r>
            <a:r>
              <a:rPr lang="en-GB" sz="1600"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rPr>
              <a:t> to Fri 6</a:t>
            </a:r>
            <a:r>
              <a:rPr lang="en-GB" sz="1600" baseline="30000"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rPr>
              <a:t>th</a:t>
            </a:r>
            <a:r>
              <a:rPr lang="en-GB" sz="1600" dirty="0">
                <a:solidFill>
                  <a:srgbClr val="C45911"/>
                </a:solidFill>
                <a:effectLst/>
                <a:latin typeface="Avenir Next LT Pro Light" panose="020B0304020202020204" pitchFamily="34" charset="0"/>
                <a:ea typeface="Calibri" panose="020F0502020204030204" pitchFamily="34" charset="0"/>
                <a:cs typeface="Times New Roman" panose="02020603050405020304" pitchFamily="18" charset="0"/>
              </a:rPr>
              <a:t> 8.30am-10am and 2.30-4pm  </a:t>
            </a:r>
            <a:r>
              <a:rPr lang="en-GB" sz="1600" dirty="0">
                <a:solidFill>
                  <a:srgbClr val="000000"/>
                </a:solidFill>
                <a:effectLst/>
                <a:latin typeface="Avenir Next LT Pro Light" panose="020B0304020202020204" pitchFamily="34" charset="0"/>
                <a:ea typeface="Times New Roman" panose="02020603050405020304" pitchFamily="18" charset="0"/>
                <a:cs typeface="Helvetica" panose="020B0604020202020204" pitchFamily="34" charset="0"/>
              </a:rPr>
              <a:t>with refreshments.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a:endParaRPr lang="en-GB" sz="1600" dirty="0">
              <a:effectLst/>
              <a:latin typeface="Avenir Next LT Pro Light" panose="020B0304020202020204" pitchFamily="34" charset="0"/>
              <a:ea typeface="Calibri" panose="020F0502020204030204" pitchFamily="34" charset="0"/>
              <a:cs typeface="Times New Roman" panose="02020603050405020304" pitchFamily="18" charset="0"/>
            </a:endParaRPr>
          </a:p>
          <a:p>
            <a:pPr marL="457200"/>
            <a:r>
              <a:rPr lang="en-GB" sz="1600"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 </a:t>
            </a:r>
            <a:endParaRPr lang="en-GB" sz="1600" dirty="0">
              <a:effectLst/>
              <a:latin typeface="Avenir Next LT Pro Light" panose="020B0304020202020204" pitchFamily="34" charset="0"/>
              <a:ea typeface="Calibri" panose="020F0502020204030204" pitchFamily="34" charset="0"/>
              <a:cs typeface="Times New Roman" panose="02020603050405020304" pitchFamily="18" charset="0"/>
            </a:endParaRPr>
          </a:p>
        </p:txBody>
      </p:sp>
      <p:cxnSp>
        <p:nvCxnSpPr>
          <p:cNvPr id="10" name="Straight Connector 9">
            <a:extLst>
              <a:ext uri="{FF2B5EF4-FFF2-40B4-BE49-F238E27FC236}">
                <a16:creationId xmlns:a16="http://schemas.microsoft.com/office/drawing/2014/main" id="{8D032224-78DF-E41C-D416-3620263D2823}"/>
              </a:ext>
            </a:extLst>
          </p:cNvPr>
          <p:cNvCxnSpPr/>
          <p:nvPr/>
        </p:nvCxnSpPr>
        <p:spPr>
          <a:xfrm>
            <a:off x="3810000" y="120779"/>
            <a:ext cx="0" cy="5134708"/>
          </a:xfrm>
          <a:prstGeom prst="line">
            <a:avLst/>
          </a:prstGeom>
          <a:ln w="12700"/>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2374362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6000">
        <p15:prstTrans prst="peelOff"/>
      </p:transition>
    </mc:Choice>
    <mc:Fallback xmlns="">
      <p:transition spd="slow" advClick="0" advTm="16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2BDE1C0-3E26-A696-E5FF-206E587DDEB1}"/>
              </a:ext>
            </a:extLst>
          </p:cNvPr>
          <p:cNvSpPr txBox="1"/>
          <p:nvPr/>
        </p:nvSpPr>
        <p:spPr>
          <a:xfrm>
            <a:off x="-296986" y="121766"/>
            <a:ext cx="7807569" cy="2123658"/>
          </a:xfrm>
          <a:prstGeom prst="rect">
            <a:avLst/>
          </a:prstGeom>
          <a:noFill/>
        </p:spPr>
        <p:txBody>
          <a:bodyPr wrap="square">
            <a:spAutoFit/>
          </a:bodyPr>
          <a:lstStyle/>
          <a:p>
            <a:pPr marL="457200"/>
            <a:r>
              <a:rPr lang="en-GB" sz="2000" b="1"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Photo competition</a:t>
            </a:r>
            <a:endParaRPr lang="en-GB" sz="2000" dirty="0">
              <a:effectLst/>
              <a:latin typeface="Avenir Next LT Pro Light" panose="020B0304020202020204" pitchFamily="34" charset="0"/>
              <a:ea typeface="Calibri" panose="020F0502020204030204" pitchFamily="34" charset="0"/>
              <a:cs typeface="Times New Roman" panose="02020603050405020304" pitchFamily="18" charset="0"/>
            </a:endParaRPr>
          </a:p>
          <a:p>
            <a:pPr marL="457200"/>
            <a:r>
              <a:rPr lang="en-GB" sz="2000"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This competition will be based on 1 Corinthians 13v13 and Genesis 1v1. There will be four categories for photos: faith, hope, love and the creation. </a:t>
            </a:r>
            <a:endParaRPr lang="en-GB" sz="2000" dirty="0">
              <a:effectLst/>
              <a:latin typeface="Avenir Next LT Pro Light" panose="020B0304020202020204" pitchFamily="34" charset="0"/>
              <a:ea typeface="Calibri" panose="020F0502020204030204" pitchFamily="34" charset="0"/>
              <a:cs typeface="Times New Roman" panose="02020603050405020304" pitchFamily="18" charset="0"/>
            </a:endParaRPr>
          </a:p>
          <a:p>
            <a:pPr marL="457200"/>
            <a:r>
              <a:rPr lang="en-GB" sz="2000"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Photos will be exhibited at the beginning of September.</a:t>
            </a:r>
            <a:endParaRPr lang="en-GB" sz="2000" dirty="0">
              <a:effectLst/>
              <a:latin typeface="Avenir Next LT Pro Light" panose="020B0304020202020204" pitchFamily="34" charset="0"/>
              <a:ea typeface="Calibri" panose="020F0502020204030204" pitchFamily="34" charset="0"/>
              <a:cs typeface="Times New Roman" panose="02020603050405020304" pitchFamily="18" charset="0"/>
            </a:endParaRPr>
          </a:p>
          <a:p>
            <a:pPr marL="457200"/>
            <a:r>
              <a:rPr lang="en-GB" sz="2000" b="1"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 </a:t>
            </a:r>
          </a:p>
          <a:p>
            <a:pPr marL="457200"/>
            <a:endParaRPr lang="en-GB" sz="1200" dirty="0">
              <a:effectLst/>
              <a:latin typeface="Avenir Next LT Pro Light" panose="020B030402020202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3E44DA90-2F21-8070-0A4C-6EA33F321D38}"/>
              </a:ext>
            </a:extLst>
          </p:cNvPr>
          <p:cNvSpPr txBox="1"/>
          <p:nvPr/>
        </p:nvSpPr>
        <p:spPr>
          <a:xfrm>
            <a:off x="-296987" y="2068013"/>
            <a:ext cx="7807569" cy="3477875"/>
          </a:xfrm>
          <a:prstGeom prst="rect">
            <a:avLst/>
          </a:prstGeom>
          <a:noFill/>
        </p:spPr>
        <p:txBody>
          <a:bodyPr wrap="square">
            <a:spAutoFit/>
          </a:bodyPr>
          <a:lstStyle/>
          <a:p>
            <a:pPr marL="457200"/>
            <a:r>
              <a:rPr lang="en-GB" sz="2000" b="1"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Daisy Chain Summer Installation</a:t>
            </a:r>
            <a:endParaRPr lang="en-GB" sz="2000" dirty="0">
              <a:effectLst/>
              <a:latin typeface="Avenir Next LT Pro Light" panose="020B0304020202020204" pitchFamily="34" charset="0"/>
              <a:ea typeface="Calibri" panose="020F0502020204030204" pitchFamily="34" charset="0"/>
              <a:cs typeface="Times New Roman" panose="02020603050405020304" pitchFamily="18" charset="0"/>
            </a:endParaRPr>
          </a:p>
          <a:p>
            <a:pPr marL="457200"/>
            <a:r>
              <a:rPr lang="en-GB" sz="2000"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Daisy Chain making, a pastime enjoyed for hundreds of years. Symbolising innocence, purity, joy, and cheerfulness. But most of all, being linked together, expressing love, and reaching out into our community.</a:t>
            </a:r>
            <a:endParaRPr lang="en-GB" sz="2000" dirty="0">
              <a:effectLst/>
              <a:latin typeface="Avenir Next LT Pro Light" panose="020B0304020202020204" pitchFamily="34" charset="0"/>
              <a:ea typeface="Calibri" panose="020F0502020204030204" pitchFamily="34" charset="0"/>
              <a:cs typeface="Times New Roman" panose="02020603050405020304" pitchFamily="18" charset="0"/>
            </a:endParaRPr>
          </a:p>
          <a:p>
            <a:pPr marL="457200"/>
            <a:r>
              <a:rPr lang="en-GB" sz="2000"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 </a:t>
            </a:r>
            <a:endParaRPr lang="en-GB" sz="2000" dirty="0">
              <a:effectLst/>
              <a:latin typeface="Avenir Next LT Pro Light" panose="020B0304020202020204" pitchFamily="34" charset="0"/>
              <a:ea typeface="Calibri" panose="020F0502020204030204" pitchFamily="34" charset="0"/>
              <a:cs typeface="Times New Roman" panose="02020603050405020304" pitchFamily="18" charset="0"/>
            </a:endParaRPr>
          </a:p>
          <a:p>
            <a:pPr marL="457200"/>
            <a:r>
              <a:rPr lang="en-GB" sz="2000"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Individuals and groups from our church and village community will be invited to take part in creating a ’Daisy Chain’ installation. This will encircle our church balcony and will be exhibited during the summer months May to Sept, for viewing at our events and services.</a:t>
            </a:r>
            <a:endParaRPr lang="en-GB" sz="2000" dirty="0">
              <a:effectLst/>
              <a:latin typeface="Avenir Next LT Pro Light" panose="020B03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972537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23000">
        <p15:prstTrans prst="peelOff"/>
      </p:transition>
    </mc:Choice>
    <mc:Fallback xmlns="">
      <p:transition spd="slow" advClick="0" advTm="2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40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FF810A5-AF73-1B57-72D7-309C75FB2CF4}"/>
              </a:ext>
            </a:extLst>
          </p:cNvPr>
          <p:cNvSpPr txBox="1"/>
          <p:nvPr/>
        </p:nvSpPr>
        <p:spPr>
          <a:xfrm>
            <a:off x="-296985" y="3158707"/>
            <a:ext cx="7916985" cy="1938992"/>
          </a:xfrm>
          <a:prstGeom prst="rect">
            <a:avLst/>
          </a:prstGeom>
          <a:noFill/>
        </p:spPr>
        <p:txBody>
          <a:bodyPr wrap="square">
            <a:spAutoFit/>
          </a:bodyPr>
          <a:lstStyle/>
          <a:p>
            <a:pPr marL="457200"/>
            <a:r>
              <a:rPr lang="en-GB" sz="2000" b="1"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 </a:t>
            </a:r>
            <a:endParaRPr lang="en-GB" sz="2000" dirty="0">
              <a:effectLst/>
              <a:latin typeface="Avenir Next LT Pro Light" panose="020B0304020202020204" pitchFamily="34" charset="0"/>
              <a:ea typeface="Calibri" panose="020F0502020204030204" pitchFamily="34" charset="0"/>
              <a:cs typeface="Times New Roman" panose="02020603050405020304" pitchFamily="18" charset="0"/>
            </a:endParaRPr>
          </a:p>
          <a:p>
            <a:pPr marL="457200"/>
            <a:r>
              <a:rPr lang="en-GB" sz="2000" b="1" dirty="0">
                <a:effectLst/>
                <a:latin typeface="Avenir Next LT Pro Light" panose="020B0304020202020204" pitchFamily="34" charset="0"/>
                <a:ea typeface="Calibri" panose="020F0502020204030204" pitchFamily="34" charset="0"/>
                <a:cs typeface="Times New Roman" panose="02020603050405020304" pitchFamily="18" charset="0"/>
              </a:rPr>
              <a:t>Life in Letters 2024.</a:t>
            </a:r>
          </a:p>
          <a:p>
            <a:pPr marL="457200"/>
            <a:r>
              <a:rPr lang="en-GB" sz="2000" dirty="0">
                <a:effectLst/>
                <a:latin typeface="Avenir Next LT Pro Light" panose="020B0304020202020204" pitchFamily="34" charset="0"/>
                <a:ea typeface="Calibri" panose="020F0502020204030204" pitchFamily="34" charset="0"/>
                <a:cs typeface="Times New Roman" panose="02020603050405020304" pitchFamily="18" charset="0"/>
              </a:rPr>
              <a:t>An opportunity to write about your life in 2024 in whatever format you prefer so that future generations will be able to reflect on these creative pieces.</a:t>
            </a:r>
          </a:p>
          <a:p>
            <a:pPr algn="ctr"/>
            <a:r>
              <a:rPr lang="en-GB" sz="2000" dirty="0">
                <a:solidFill>
                  <a:srgbClr val="4472C4"/>
                </a:solidFill>
                <a:effectLst/>
                <a:latin typeface="Avenir Next LT Pro Light" panose="020B0304020202020204" pitchFamily="34" charset="0"/>
                <a:ea typeface="Calibri" panose="020F0502020204030204" pitchFamily="34" charset="0"/>
                <a:cs typeface="Times New Roman" panose="02020603050405020304" pitchFamily="18" charset="0"/>
              </a:rPr>
              <a:t>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2BA7B2B1-622B-5461-2422-92B60537C275}"/>
              </a:ext>
            </a:extLst>
          </p:cNvPr>
          <p:cNvSpPr txBox="1"/>
          <p:nvPr/>
        </p:nvSpPr>
        <p:spPr>
          <a:xfrm>
            <a:off x="-296985" y="309524"/>
            <a:ext cx="7916985" cy="2246769"/>
          </a:xfrm>
          <a:prstGeom prst="rect">
            <a:avLst/>
          </a:prstGeom>
          <a:noFill/>
        </p:spPr>
        <p:txBody>
          <a:bodyPr wrap="square">
            <a:spAutoFit/>
          </a:bodyPr>
          <a:lstStyle/>
          <a:p>
            <a:pPr marL="457200"/>
            <a:r>
              <a:rPr lang="en-GB" sz="2000" b="1"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Sheep Hunt</a:t>
            </a:r>
            <a:endParaRPr lang="en-GB" sz="2000" dirty="0">
              <a:effectLst/>
              <a:latin typeface="Avenir Next LT Pro Light" panose="020B0304020202020204" pitchFamily="34" charset="0"/>
              <a:ea typeface="Calibri" panose="020F0502020204030204" pitchFamily="34" charset="0"/>
              <a:cs typeface="Times New Roman" panose="02020603050405020304" pitchFamily="18" charset="0"/>
            </a:endParaRPr>
          </a:p>
          <a:p>
            <a:pPr marL="457200"/>
            <a:r>
              <a:rPr lang="en-GB" sz="2000"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A community, family, fun weekend event. </a:t>
            </a:r>
            <a:endParaRPr lang="en-GB" sz="2000" dirty="0">
              <a:effectLst/>
              <a:latin typeface="Avenir Next LT Pro Light" panose="020B0304020202020204" pitchFamily="34" charset="0"/>
              <a:ea typeface="Calibri" panose="020F0502020204030204" pitchFamily="34" charset="0"/>
              <a:cs typeface="Times New Roman" panose="02020603050405020304" pitchFamily="18" charset="0"/>
            </a:endParaRPr>
          </a:p>
          <a:p>
            <a:pPr marL="457200"/>
            <a:r>
              <a:rPr lang="en-GB" sz="2000"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A trail around the village searching for all the sheep created by village participants. </a:t>
            </a:r>
            <a:endParaRPr lang="en-GB" sz="2000" dirty="0">
              <a:effectLst/>
              <a:latin typeface="Avenir Next LT Pro Light" panose="020B0304020202020204" pitchFamily="34" charset="0"/>
              <a:ea typeface="Calibri" panose="020F0502020204030204" pitchFamily="34" charset="0"/>
              <a:cs typeface="Times New Roman" panose="02020603050405020304" pitchFamily="18" charset="0"/>
            </a:endParaRPr>
          </a:p>
          <a:p>
            <a:pPr marL="457200"/>
            <a:r>
              <a:rPr lang="en-GB" sz="2000"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With market stalls and refreshments.</a:t>
            </a:r>
            <a:endParaRPr lang="en-GB" sz="2000" dirty="0">
              <a:effectLst/>
              <a:latin typeface="Avenir Next LT Pro Light" panose="020B0304020202020204" pitchFamily="34" charset="0"/>
              <a:ea typeface="Calibri" panose="020F0502020204030204" pitchFamily="34" charset="0"/>
              <a:cs typeface="Times New Roman" panose="02020603050405020304" pitchFamily="18" charset="0"/>
            </a:endParaRPr>
          </a:p>
          <a:p>
            <a:pPr marL="457200"/>
            <a:r>
              <a:rPr lang="en-GB" sz="2000"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The theme for this event will be ’Celebrating 200 years’.</a:t>
            </a:r>
            <a:endParaRPr lang="en-GB" sz="2000" dirty="0">
              <a:effectLst/>
              <a:latin typeface="Avenir Next LT Pro Light" panose="020B0304020202020204" pitchFamily="34" charset="0"/>
              <a:ea typeface="Calibri" panose="020F0502020204030204" pitchFamily="34" charset="0"/>
              <a:cs typeface="Times New Roman" panose="02020603050405020304" pitchFamily="18" charset="0"/>
            </a:endParaRPr>
          </a:p>
          <a:p>
            <a:pPr algn="ctr"/>
            <a:r>
              <a:rPr lang="en-GB" sz="2000" dirty="0">
                <a:solidFill>
                  <a:srgbClr val="4472C4"/>
                </a:solidFill>
                <a:effectLst/>
                <a:latin typeface="Avenir Next LT Pro Light" panose="020B0304020202020204" pitchFamily="34" charset="0"/>
                <a:ea typeface="Calibri" panose="020F0502020204030204" pitchFamily="34" charset="0"/>
                <a:cs typeface="Times New Roman" panose="02020603050405020304" pitchFamily="18" charset="0"/>
              </a:rPr>
              <a:t>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407082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5000">
        <p15:prstTrans prst="peelOff"/>
      </p:transition>
    </mc:Choice>
    <mc:Fallback xmlns="">
      <p:transition spd="slow" advClick="0" advTm="1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350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3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ogo for a church&#10;&#10;Description automatically generated">
            <a:extLst>
              <a:ext uri="{FF2B5EF4-FFF2-40B4-BE49-F238E27FC236}">
                <a16:creationId xmlns:a16="http://schemas.microsoft.com/office/drawing/2014/main" id="{F897E072-DAC1-F46A-6D66-24E9A695266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4446" r="14672"/>
          <a:stretch/>
        </p:blipFill>
        <p:spPr bwMode="auto">
          <a:xfrm>
            <a:off x="6804867" y="0"/>
            <a:ext cx="815133" cy="862866"/>
          </a:xfrm>
          <a:prstGeom prst="rect">
            <a:avLst/>
          </a:prstGeom>
          <a:ln>
            <a:noFill/>
          </a:ln>
          <a:extLst>
            <a:ext uri="{53640926-AAD7-44D8-BBD7-CCE9431645EC}">
              <a14:shadowObscured xmlns:a14="http://schemas.microsoft.com/office/drawing/2010/main"/>
            </a:ext>
          </a:extLst>
        </p:spPr>
      </p:pic>
      <p:sp>
        <p:nvSpPr>
          <p:cNvPr id="2" name="Text Box 2">
            <a:extLst>
              <a:ext uri="{FF2B5EF4-FFF2-40B4-BE49-F238E27FC236}">
                <a16:creationId xmlns:a16="http://schemas.microsoft.com/office/drawing/2014/main" id="{D8C79E0B-6559-8BBB-305A-24BAA98B4F31}"/>
              </a:ext>
            </a:extLst>
          </p:cNvPr>
          <p:cNvSpPr txBox="1">
            <a:spLocks noChangeArrowheads="1"/>
          </p:cNvSpPr>
          <p:nvPr/>
        </p:nvSpPr>
        <p:spPr bwMode="auto">
          <a:xfrm>
            <a:off x="203200" y="515814"/>
            <a:ext cx="7213600" cy="4181231"/>
          </a:xfrm>
          <a:prstGeom prst="rect">
            <a:avLst/>
          </a:prstGeom>
          <a:noFill/>
          <a:ln w="9525">
            <a:noFill/>
            <a:miter lim="800000"/>
            <a:headEnd/>
            <a:tailEnd/>
          </a:ln>
        </p:spPr>
        <p:txBody>
          <a:bodyPr rot="0" vert="horz" wrap="square" lIns="91440" tIns="45720" rIns="91440" bIns="45720" anchor="t" anchorCtr="0">
            <a:noAutofit/>
          </a:bodyPr>
          <a:lstStyle/>
          <a:p>
            <a:pPr algn="just"/>
            <a:r>
              <a:rPr lang="en-GB" sz="1200" dirty="0">
                <a:effectLst/>
                <a:latin typeface="Avenir Next LT Pro Light" panose="020B030402020202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GB" sz="2000" dirty="0">
                <a:effectLst/>
                <a:latin typeface="Avenir Next LT Pro Light" panose="020B0304020202020204" pitchFamily="34" charset="0"/>
                <a:ea typeface="Calibri" panose="020F0502020204030204" pitchFamily="34" charset="0"/>
                <a:cs typeface="Times New Roman" panose="02020603050405020304" pitchFamily="18" charset="0"/>
              </a:rPr>
              <a:t>As many of you will be aware Wheatley Lane Methodist Church is a listed building.  As such, when we need to make repairs, these must be authorised and be in keeping with its age and listing.  Currently, we need to repair our windows and our roof, as well as completely redecorate inside. Our 200th Anniversary seems like the ideal time to do this so that the church will be free of major repair costs for many years to come, and it will help to celebrate two centuries of commitment and faithful service. The current estimate is £136,000. We have held a number of fund-raising events towards this total and we will of course be applying for grant aid for a major part of the cost, without which we will be unable to complete this work. If you can help either physically or financially, towards the cost of repairs, to continue the work of our church in this village community and wider, we would be most grateful.</a:t>
            </a:r>
          </a:p>
          <a:p>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5462650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36000">
        <p15:prstTrans prst="peelOff"/>
      </p:transition>
    </mc:Choice>
    <mc:Fallback xmlns="">
      <p:transition spd="slow" advClick="0" advTm="36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E9FF1EC-511F-CCB0-FC62-CF5C34A80C2F}"/>
              </a:ext>
            </a:extLst>
          </p:cNvPr>
          <p:cNvSpPr txBox="1"/>
          <p:nvPr/>
        </p:nvSpPr>
        <p:spPr>
          <a:xfrm>
            <a:off x="-343877" y="1033609"/>
            <a:ext cx="7846646" cy="3247043"/>
          </a:xfrm>
          <a:prstGeom prst="rect">
            <a:avLst/>
          </a:prstGeom>
          <a:noFill/>
        </p:spPr>
        <p:txBody>
          <a:bodyPr wrap="square">
            <a:spAutoFit/>
          </a:bodyPr>
          <a:lstStyle/>
          <a:p>
            <a:pPr marL="457200"/>
            <a:r>
              <a:rPr lang="en-GB" sz="2800"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There will be more information available throughout the year, on our open church Facebook page</a:t>
            </a:r>
          </a:p>
          <a:p>
            <a:pPr marL="457200"/>
            <a:r>
              <a:rPr lang="en-GB" sz="2800" b="1"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‘Wheatley Lane Methodist Church’</a:t>
            </a:r>
            <a:r>
              <a:rPr lang="en-GB" sz="2800"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a:t>
            </a:r>
          </a:p>
          <a:p>
            <a:pPr marL="457200"/>
            <a:r>
              <a:rPr lang="en-GB" sz="2800"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and circuit website</a:t>
            </a:r>
          </a:p>
          <a:p>
            <a:pPr marL="457200"/>
            <a:r>
              <a:rPr lang="en-GB" sz="2100" b="1"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www.burnleyandpendlemethodistcircuit.com/wheatley-lane</a:t>
            </a:r>
          </a:p>
          <a:p>
            <a:pPr marL="457200"/>
            <a:endParaRPr lang="en-GB" sz="2000" b="1"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endParaRPr>
          </a:p>
          <a:p>
            <a:pPr marL="457200"/>
            <a:r>
              <a:rPr lang="en-GB" sz="2400" b="1"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Church email: wlmchurchfacebook@gmail.com </a:t>
            </a:r>
            <a:endParaRPr lang="en-GB" sz="3200" b="1" dirty="0">
              <a:effectLst/>
              <a:latin typeface="Avenir Next LT Pro Light" panose="020B03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825368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2000">
        <p15:prstTrans prst="peelOff"/>
      </p:transition>
    </mc:Choice>
    <mc:Fallback xmlns="">
      <p:transition spd="slow" advClick="0" advTm="12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qr code on a white background">
            <a:extLst>
              <a:ext uri="{FF2B5EF4-FFF2-40B4-BE49-F238E27FC236}">
                <a16:creationId xmlns:a16="http://schemas.microsoft.com/office/drawing/2014/main" id="{96024948-447C-5C40-D3A6-FAD9209E10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6625" y="592480"/>
            <a:ext cx="3206750" cy="3206750"/>
          </a:xfrm>
          <a:prstGeom prst="rect">
            <a:avLst/>
          </a:prstGeom>
        </p:spPr>
      </p:pic>
      <p:pic>
        <p:nvPicPr>
          <p:cNvPr id="3" name="Picture 2" descr="A logo for a church&#10;&#10;Description automatically generated">
            <a:extLst>
              <a:ext uri="{FF2B5EF4-FFF2-40B4-BE49-F238E27FC236}">
                <a16:creationId xmlns:a16="http://schemas.microsoft.com/office/drawing/2014/main" id="{E3C07186-D436-D90C-D2F8-B59FEA73D824}"/>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4446" r="14672"/>
          <a:stretch/>
        </p:blipFill>
        <p:spPr bwMode="auto">
          <a:xfrm>
            <a:off x="253316" y="4411597"/>
            <a:ext cx="958069" cy="1014480"/>
          </a:xfrm>
          <a:prstGeom prst="rect">
            <a:avLst/>
          </a:prstGeom>
          <a:ln>
            <a:noFill/>
          </a:ln>
          <a:extLst>
            <a:ext uri="{53640926-AAD7-44D8-BBD7-CCE9431645EC}">
              <a14:shadowObscured xmlns:a14="http://schemas.microsoft.com/office/drawing/2010/main"/>
            </a:ext>
          </a:extLst>
        </p:spPr>
      </p:pic>
      <p:pic>
        <p:nvPicPr>
          <p:cNvPr id="4" name="Picture 3" descr="A logo for a church&#10;&#10;Description automatically generated">
            <a:extLst>
              <a:ext uri="{FF2B5EF4-FFF2-40B4-BE49-F238E27FC236}">
                <a16:creationId xmlns:a16="http://schemas.microsoft.com/office/drawing/2014/main" id="{4517B720-2B16-602A-5862-4A1A21D205AD}"/>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25133" t="7819" r="26969" b="13150"/>
          <a:stretch/>
        </p:blipFill>
        <p:spPr bwMode="auto">
          <a:xfrm>
            <a:off x="5583876" y="109415"/>
            <a:ext cx="1937113" cy="1797538"/>
          </a:xfrm>
          <a:prstGeom prst="rect">
            <a:avLst/>
          </a:prstGeom>
          <a:ln>
            <a:noFill/>
          </a:ln>
          <a:extLst>
            <a:ext uri="{53640926-AAD7-44D8-BBD7-CCE9431645EC}">
              <a14:shadowObscured xmlns:a14="http://schemas.microsoft.com/office/drawing/2010/main"/>
            </a:ext>
          </a:extLst>
        </p:spPr>
      </p:pic>
      <p:sp>
        <p:nvSpPr>
          <p:cNvPr id="6" name="TextBox 5">
            <a:extLst>
              <a:ext uri="{FF2B5EF4-FFF2-40B4-BE49-F238E27FC236}">
                <a16:creationId xmlns:a16="http://schemas.microsoft.com/office/drawing/2014/main" id="{26C9F41A-5FEB-0A03-2F5F-8D43CA1A47B9}"/>
              </a:ext>
            </a:extLst>
          </p:cNvPr>
          <p:cNvSpPr txBox="1"/>
          <p:nvPr/>
        </p:nvSpPr>
        <p:spPr>
          <a:xfrm>
            <a:off x="1211385" y="4964412"/>
            <a:ext cx="6086914" cy="461665"/>
          </a:xfrm>
          <a:prstGeom prst="rect">
            <a:avLst/>
          </a:prstGeom>
          <a:noFill/>
        </p:spPr>
        <p:txBody>
          <a:bodyPr wrap="square">
            <a:spAutoFit/>
          </a:bodyPr>
          <a:lstStyle/>
          <a:p>
            <a:r>
              <a:rPr lang="en-GB" kern="0"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200</a:t>
            </a:r>
            <a:r>
              <a:rPr lang="en-GB" kern="0" baseline="30000"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th</a:t>
            </a:r>
            <a:r>
              <a:rPr lang="en-GB" kern="0"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 Anniversary design by Amelia Jones</a:t>
            </a:r>
            <a:r>
              <a:rPr lang="en-GB" sz="2400" kern="0"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a:t>
            </a:r>
            <a:endParaRPr lang="en-GB" sz="2400" dirty="0"/>
          </a:p>
        </p:txBody>
      </p:sp>
      <p:sp>
        <p:nvSpPr>
          <p:cNvPr id="8" name="TextBox 7">
            <a:extLst>
              <a:ext uri="{FF2B5EF4-FFF2-40B4-BE49-F238E27FC236}">
                <a16:creationId xmlns:a16="http://schemas.microsoft.com/office/drawing/2014/main" id="{BF0F60CF-5818-7162-64F4-FCBEED3BCA9B}"/>
              </a:ext>
            </a:extLst>
          </p:cNvPr>
          <p:cNvSpPr txBox="1"/>
          <p:nvPr/>
        </p:nvSpPr>
        <p:spPr>
          <a:xfrm>
            <a:off x="-195385" y="3619051"/>
            <a:ext cx="7601147" cy="923330"/>
          </a:xfrm>
          <a:prstGeom prst="rect">
            <a:avLst/>
          </a:prstGeom>
          <a:noFill/>
        </p:spPr>
        <p:txBody>
          <a:bodyPr wrap="square">
            <a:spAutoFit/>
          </a:bodyPr>
          <a:lstStyle/>
          <a:p>
            <a:pPr marL="457200" algn="ctr"/>
            <a:r>
              <a:rPr lang="en-GB" sz="1800"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Should you wish to take part in any of our activities and events, please do contact us for further information.</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ctr"/>
            <a:r>
              <a:rPr lang="en-GB" sz="1800" dirty="0">
                <a:solidFill>
                  <a:srgbClr val="000000"/>
                </a:solidFill>
                <a:effectLst/>
                <a:latin typeface="Avenir Next LT Pro Light" panose="020B0304020202020204" pitchFamily="34" charset="0"/>
                <a:ea typeface="Calibri" panose="020F0502020204030204" pitchFamily="34" charset="0"/>
                <a:cs typeface="Times New Roman" panose="02020603050405020304" pitchFamily="18" charset="0"/>
              </a:rPr>
              <a:t>wlmchurchfacebook@gmail.com</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656428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4000">
        <p15:prstTrans prst="peelOff"/>
      </p:transition>
    </mc:Choice>
    <mc:Fallback xmlns="">
      <p:transition spd="slow" advClick="0" advTm="14000">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338</TotalTime>
  <Words>750</Words>
  <Application>Microsoft Office PowerPoint</Application>
  <PresentationFormat>Custom</PresentationFormat>
  <Paragraphs>121</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Avenir Next LT Pro</vt:lpstr>
      <vt:lpstr>Avenir Next LT Pro Light</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Denise Wheeler</dc:creator>
  <cp:lastModifiedBy>Claire Slack</cp:lastModifiedBy>
  <cp:revision>4</cp:revision>
  <dcterms:created xsi:type="dcterms:W3CDTF">2023-12-13T18:54:30Z</dcterms:created>
  <dcterms:modified xsi:type="dcterms:W3CDTF">2024-01-09T14:49:49Z</dcterms:modified>
</cp:coreProperties>
</file>